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sldIdLst>
    <p:sldId id="355" r:id="rId5"/>
    <p:sldId id="557" r:id="rId6"/>
    <p:sldId id="556" r:id="rId7"/>
    <p:sldId id="564" r:id="rId8"/>
    <p:sldId id="560" r:id="rId9"/>
    <p:sldId id="559" r:id="rId10"/>
    <p:sldId id="566" r:id="rId11"/>
    <p:sldId id="562" r:id="rId12"/>
    <p:sldId id="565" r:id="rId13"/>
    <p:sldId id="561" r:id="rId14"/>
    <p:sldId id="558" r:id="rId15"/>
    <p:sldId id="563" r:id="rId16"/>
    <p:sldId id="364" r:id="rId17"/>
  </p:sldIdLst>
  <p:sldSz cx="12192000" cy="6858000"/>
  <p:notesSz cx="6808788" cy="9940925"/>
  <p:defaultTextStyle>
    <a:defPPr>
      <a:defRPr lang="en-A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7151" userDrawn="1">
          <p15:clr>
            <a:srgbClr val="A4A3A4"/>
          </p15:clr>
        </p15:guide>
        <p15:guide id="3" pos="506" userDrawn="1">
          <p15:clr>
            <a:srgbClr val="A4A3A4"/>
          </p15:clr>
        </p15:guide>
        <p15:guide id="4" orient="horz" pos="118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4925"/>
    <a:srgbClr val="C5D2E1"/>
    <a:srgbClr val="093E5E"/>
    <a:srgbClr val="E84A26"/>
    <a:srgbClr val="163E64"/>
    <a:srgbClr val="CBCBCB"/>
    <a:srgbClr val="E7E7E7"/>
    <a:srgbClr val="E8EC52"/>
    <a:srgbClr val="0E284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4CAFA2-7CD0-42D7-939B-5659366B1260}" v="9" dt="2025-12-03T05:24:58.410"/>
    <p1510:client id="{49A51927-5E92-47C9-B00A-7AB54A7BE8DC}" v="643" dt="2025-12-01T00:21:02.006"/>
    <p1510:client id="{883F88D2-18AD-1E23-0B38-53A063D29AD4}" v="3" dt="2025-12-03T16:28:40.378"/>
    <p1510:client id="{C09C154D-BEB2-DC28-8BDA-9613E195DD74}" v="18" dt="2025-12-03T16:22:16.4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84" y="100"/>
      </p:cViewPr>
      <p:guideLst>
        <p:guide orient="horz" pos="663"/>
        <p:guide pos="7151"/>
        <p:guide pos="506"/>
        <p:guide orient="horz" pos="118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F0BABD45-174D-4C4F-988F-892159CCC878}" type="datetimeFigureOut">
              <a:rPr lang="en-GB" smtClean="0"/>
              <a:t>04/12/2025</a:t>
            </a:fld>
            <a:endParaRPr lang="en-GB"/>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B28C460C-F418-4BE8-A801-82F013295719}" type="slidenum">
              <a:rPr lang="en-GB" smtClean="0"/>
              <a:t>‹#›</a:t>
            </a:fld>
            <a:endParaRPr lang="en-GB"/>
          </a:p>
        </p:txBody>
      </p:sp>
    </p:spTree>
    <p:extLst>
      <p:ext uri="{BB962C8B-B14F-4D97-AF65-F5344CB8AC3E}">
        <p14:creationId xmlns:p14="http://schemas.microsoft.com/office/powerpoint/2010/main" val="347989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AE184-40B8-7C7C-5AC2-D33C574C6F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B05173-200E-E989-B126-78EF8C5C2B1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A0ECB16-B845-42B2-6B04-61D85487017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C584AAA-49EB-3816-D28C-21E7D183F060}"/>
              </a:ext>
            </a:extLst>
          </p:cNvPr>
          <p:cNvSpPr>
            <a:spLocks noGrp="1"/>
          </p:cNvSpPr>
          <p:nvPr>
            <p:ph type="sldNum" sz="quarter" idx="5"/>
          </p:nvPr>
        </p:nvSpPr>
        <p:spPr/>
        <p:txBody>
          <a:bodyPr/>
          <a:lstStyle/>
          <a:p>
            <a:fld id="{B28C460C-F418-4BE8-A801-82F013295719}" type="slidenum">
              <a:rPr lang="en-GB" smtClean="0"/>
              <a:t>2</a:t>
            </a:fld>
            <a:endParaRPr lang="en-GB"/>
          </a:p>
        </p:txBody>
      </p:sp>
    </p:spTree>
    <p:extLst>
      <p:ext uri="{BB962C8B-B14F-4D97-AF65-F5344CB8AC3E}">
        <p14:creationId xmlns:p14="http://schemas.microsoft.com/office/powerpoint/2010/main" val="3275657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692D8-71D6-2FC1-8B78-AB3C1BBC57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1F93FD-DB94-7093-8D5B-A9AC8BDF1DA4}"/>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2B45499-5ED4-61FF-3628-121D257C458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E1D20EB-6F76-E79E-D509-D64A8DB72D0C}"/>
              </a:ext>
            </a:extLst>
          </p:cNvPr>
          <p:cNvSpPr>
            <a:spLocks noGrp="1"/>
          </p:cNvSpPr>
          <p:nvPr>
            <p:ph type="sldNum" sz="quarter" idx="5"/>
          </p:nvPr>
        </p:nvSpPr>
        <p:spPr/>
        <p:txBody>
          <a:bodyPr/>
          <a:lstStyle/>
          <a:p>
            <a:fld id="{B28C460C-F418-4BE8-A801-82F013295719}" type="slidenum">
              <a:rPr lang="en-GB" smtClean="0"/>
              <a:t>11</a:t>
            </a:fld>
            <a:endParaRPr lang="en-GB"/>
          </a:p>
        </p:txBody>
      </p:sp>
    </p:spTree>
    <p:extLst>
      <p:ext uri="{BB962C8B-B14F-4D97-AF65-F5344CB8AC3E}">
        <p14:creationId xmlns:p14="http://schemas.microsoft.com/office/powerpoint/2010/main" val="3424138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186A6-1D8E-5A5A-9440-2965D4CA2F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9CEABC-5947-324A-F95C-607A46AF135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99592B7-787A-C169-F516-1DA244AE882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DB0103F-6525-F9A8-1634-B45F0D79A00D}"/>
              </a:ext>
            </a:extLst>
          </p:cNvPr>
          <p:cNvSpPr>
            <a:spLocks noGrp="1"/>
          </p:cNvSpPr>
          <p:nvPr>
            <p:ph type="sldNum" sz="quarter" idx="5"/>
          </p:nvPr>
        </p:nvSpPr>
        <p:spPr/>
        <p:txBody>
          <a:bodyPr/>
          <a:lstStyle/>
          <a:p>
            <a:fld id="{B28C460C-F418-4BE8-A801-82F013295719}" type="slidenum">
              <a:rPr lang="en-GB" smtClean="0"/>
              <a:t>12</a:t>
            </a:fld>
            <a:endParaRPr lang="en-GB"/>
          </a:p>
        </p:txBody>
      </p:sp>
    </p:spTree>
    <p:extLst>
      <p:ext uri="{BB962C8B-B14F-4D97-AF65-F5344CB8AC3E}">
        <p14:creationId xmlns:p14="http://schemas.microsoft.com/office/powerpoint/2010/main" val="3930358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B0257-BBA4-62C9-A6C0-C0F55BF13A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4CFD17-04FE-FFCF-F9E2-154CD738B30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0747D4D-AC94-0219-D712-965DB272696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88394FD-A8F8-3B0F-C953-AD3CEFBC5C6C}"/>
              </a:ext>
            </a:extLst>
          </p:cNvPr>
          <p:cNvSpPr>
            <a:spLocks noGrp="1"/>
          </p:cNvSpPr>
          <p:nvPr>
            <p:ph type="sldNum" sz="quarter" idx="5"/>
          </p:nvPr>
        </p:nvSpPr>
        <p:spPr/>
        <p:txBody>
          <a:bodyPr/>
          <a:lstStyle/>
          <a:p>
            <a:fld id="{B28C460C-F418-4BE8-A801-82F013295719}" type="slidenum">
              <a:rPr lang="en-GB" smtClean="0"/>
              <a:t>3</a:t>
            </a:fld>
            <a:endParaRPr lang="en-GB"/>
          </a:p>
        </p:txBody>
      </p:sp>
    </p:spTree>
    <p:extLst>
      <p:ext uri="{BB962C8B-B14F-4D97-AF65-F5344CB8AC3E}">
        <p14:creationId xmlns:p14="http://schemas.microsoft.com/office/powerpoint/2010/main" val="1622480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E85F3-5227-F2A4-D836-04B37594B2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B5FDBE-BEC8-3354-5721-F2E5842B48C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51F013C5-FBB3-A5DE-249E-BD398D78092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4452D20-E531-02D1-1BC8-3C13D93CBDDC}"/>
              </a:ext>
            </a:extLst>
          </p:cNvPr>
          <p:cNvSpPr>
            <a:spLocks noGrp="1"/>
          </p:cNvSpPr>
          <p:nvPr>
            <p:ph type="sldNum" sz="quarter" idx="5"/>
          </p:nvPr>
        </p:nvSpPr>
        <p:spPr/>
        <p:txBody>
          <a:bodyPr/>
          <a:lstStyle/>
          <a:p>
            <a:fld id="{B28C460C-F418-4BE8-A801-82F013295719}" type="slidenum">
              <a:rPr lang="en-GB" smtClean="0"/>
              <a:t>4</a:t>
            </a:fld>
            <a:endParaRPr lang="en-GB"/>
          </a:p>
        </p:txBody>
      </p:sp>
    </p:spTree>
    <p:extLst>
      <p:ext uri="{BB962C8B-B14F-4D97-AF65-F5344CB8AC3E}">
        <p14:creationId xmlns:p14="http://schemas.microsoft.com/office/powerpoint/2010/main" val="2203564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23A6D-E4F4-2535-7999-48BF186304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58EE11-B835-34EB-F7AF-D60A2BB1DE7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575BCDAF-FAA8-1022-AC4C-D6F6A2BE64A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424D33A-34A8-56A0-3973-5706BBD1562F}"/>
              </a:ext>
            </a:extLst>
          </p:cNvPr>
          <p:cNvSpPr>
            <a:spLocks noGrp="1"/>
          </p:cNvSpPr>
          <p:nvPr>
            <p:ph type="sldNum" sz="quarter" idx="5"/>
          </p:nvPr>
        </p:nvSpPr>
        <p:spPr/>
        <p:txBody>
          <a:bodyPr/>
          <a:lstStyle/>
          <a:p>
            <a:fld id="{B28C460C-F418-4BE8-A801-82F013295719}" type="slidenum">
              <a:rPr lang="en-GB" smtClean="0"/>
              <a:t>5</a:t>
            </a:fld>
            <a:endParaRPr lang="en-GB"/>
          </a:p>
        </p:txBody>
      </p:sp>
    </p:spTree>
    <p:extLst>
      <p:ext uri="{BB962C8B-B14F-4D97-AF65-F5344CB8AC3E}">
        <p14:creationId xmlns:p14="http://schemas.microsoft.com/office/powerpoint/2010/main" val="3344275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B0389-DE28-E4C1-90E2-49B234EF6C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CC1FA5-3E3F-4D4D-1CA5-AC102481825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3FA33F3-C90D-7739-EF78-2126831470D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3F9BC70-BB8F-CEE6-E400-687353E3A001}"/>
              </a:ext>
            </a:extLst>
          </p:cNvPr>
          <p:cNvSpPr>
            <a:spLocks noGrp="1"/>
          </p:cNvSpPr>
          <p:nvPr>
            <p:ph type="sldNum" sz="quarter" idx="5"/>
          </p:nvPr>
        </p:nvSpPr>
        <p:spPr/>
        <p:txBody>
          <a:bodyPr/>
          <a:lstStyle/>
          <a:p>
            <a:fld id="{B28C460C-F418-4BE8-A801-82F013295719}" type="slidenum">
              <a:rPr lang="en-GB" smtClean="0"/>
              <a:t>6</a:t>
            </a:fld>
            <a:endParaRPr lang="en-GB"/>
          </a:p>
        </p:txBody>
      </p:sp>
    </p:spTree>
    <p:extLst>
      <p:ext uri="{BB962C8B-B14F-4D97-AF65-F5344CB8AC3E}">
        <p14:creationId xmlns:p14="http://schemas.microsoft.com/office/powerpoint/2010/main" val="2299181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8AB53-E5B1-2526-9E21-3BFBAA2672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F5D413-39F6-EDA3-7481-67EB8E41923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9EC22FA-925E-FF19-0CD8-10B3EE1E6E9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3A3F7AF-9CC3-2FC6-1937-FE032C76BE96}"/>
              </a:ext>
            </a:extLst>
          </p:cNvPr>
          <p:cNvSpPr>
            <a:spLocks noGrp="1"/>
          </p:cNvSpPr>
          <p:nvPr>
            <p:ph type="sldNum" sz="quarter" idx="5"/>
          </p:nvPr>
        </p:nvSpPr>
        <p:spPr/>
        <p:txBody>
          <a:bodyPr/>
          <a:lstStyle/>
          <a:p>
            <a:fld id="{B28C460C-F418-4BE8-A801-82F013295719}" type="slidenum">
              <a:rPr lang="en-GB" smtClean="0"/>
              <a:t>7</a:t>
            </a:fld>
            <a:endParaRPr lang="en-GB"/>
          </a:p>
        </p:txBody>
      </p:sp>
    </p:spTree>
    <p:extLst>
      <p:ext uri="{BB962C8B-B14F-4D97-AF65-F5344CB8AC3E}">
        <p14:creationId xmlns:p14="http://schemas.microsoft.com/office/powerpoint/2010/main" val="4117507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8D994-389D-ED3A-EB77-1956CE48F8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4C2CD3-E77C-A065-48D3-D7079A3A197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6F7C9C2-B708-45EB-F074-9C8DFEBE496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629642B-7391-834B-CF2D-29D0D63281EC}"/>
              </a:ext>
            </a:extLst>
          </p:cNvPr>
          <p:cNvSpPr>
            <a:spLocks noGrp="1"/>
          </p:cNvSpPr>
          <p:nvPr>
            <p:ph type="sldNum" sz="quarter" idx="5"/>
          </p:nvPr>
        </p:nvSpPr>
        <p:spPr/>
        <p:txBody>
          <a:bodyPr/>
          <a:lstStyle/>
          <a:p>
            <a:fld id="{B28C460C-F418-4BE8-A801-82F013295719}" type="slidenum">
              <a:rPr lang="en-GB" smtClean="0"/>
              <a:t>8</a:t>
            </a:fld>
            <a:endParaRPr lang="en-GB"/>
          </a:p>
        </p:txBody>
      </p:sp>
    </p:spTree>
    <p:extLst>
      <p:ext uri="{BB962C8B-B14F-4D97-AF65-F5344CB8AC3E}">
        <p14:creationId xmlns:p14="http://schemas.microsoft.com/office/powerpoint/2010/main" val="1880816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E7035-1DF5-B007-45EA-7163E97BF7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9E8A25-700B-FC9A-4DF3-0089C9B81E4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149CECA-A432-84BB-4672-030E33BD518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250A338-19DA-9E2F-123D-D011236CA8DA}"/>
              </a:ext>
            </a:extLst>
          </p:cNvPr>
          <p:cNvSpPr>
            <a:spLocks noGrp="1"/>
          </p:cNvSpPr>
          <p:nvPr>
            <p:ph type="sldNum" sz="quarter" idx="5"/>
          </p:nvPr>
        </p:nvSpPr>
        <p:spPr/>
        <p:txBody>
          <a:bodyPr/>
          <a:lstStyle/>
          <a:p>
            <a:fld id="{B28C460C-F418-4BE8-A801-82F013295719}" type="slidenum">
              <a:rPr lang="en-GB" smtClean="0"/>
              <a:t>9</a:t>
            </a:fld>
            <a:endParaRPr lang="en-GB"/>
          </a:p>
        </p:txBody>
      </p:sp>
    </p:spTree>
    <p:extLst>
      <p:ext uri="{BB962C8B-B14F-4D97-AF65-F5344CB8AC3E}">
        <p14:creationId xmlns:p14="http://schemas.microsoft.com/office/powerpoint/2010/main" val="1822586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8C460C-F418-4BE8-A801-82F013295719}" type="slidenum">
              <a:rPr lang="en-GB" smtClean="0"/>
              <a:t>10</a:t>
            </a:fld>
            <a:endParaRPr lang="en-GB"/>
          </a:p>
        </p:txBody>
      </p:sp>
    </p:spTree>
    <p:extLst>
      <p:ext uri="{BB962C8B-B14F-4D97-AF65-F5344CB8AC3E}">
        <p14:creationId xmlns:p14="http://schemas.microsoft.com/office/powerpoint/2010/main" val="5285005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423CC17-1991-AFB4-9360-A920C66CADCA}"/>
              </a:ext>
            </a:extLst>
          </p:cNvPr>
          <p:cNvSpPr>
            <a:spLocks noGrp="1"/>
          </p:cNvSpPr>
          <p:nvPr>
            <p:ph type="body" sz="quarter" idx="10" hasCustomPrompt="1"/>
          </p:nvPr>
        </p:nvSpPr>
        <p:spPr>
          <a:xfrm>
            <a:off x="628403" y="144274"/>
            <a:ext cx="7808976" cy="914400"/>
          </a:xfrm>
          <a:prstGeom prst="rect">
            <a:avLst/>
          </a:prstGeom>
        </p:spPr>
        <p:txBody>
          <a:bodyPr anchor="ctr"/>
          <a:lstStyle>
            <a:lvl1pPr>
              <a:defRPr sz="4500" b="1">
                <a:solidFill>
                  <a:srgbClr val="093E5E"/>
                </a:solidFill>
                <a:latin typeface="Barlow Condensed Medium" panose="00000606000000000000" pitchFamily="2" charset="0"/>
              </a:defRPr>
            </a:lvl1pPr>
          </a:lstStyle>
          <a:p>
            <a:pPr lvl="0"/>
            <a:r>
              <a:rPr lang="en-US" dirty="0"/>
              <a:t>CLICK TO EDIT MASTER TEXT STYLES</a:t>
            </a:r>
          </a:p>
        </p:txBody>
      </p:sp>
      <p:sp>
        <p:nvSpPr>
          <p:cNvPr id="8" name="Straight Connector 5">
            <a:extLst>
              <a:ext uri="{FF2B5EF4-FFF2-40B4-BE49-F238E27FC236}">
                <a16:creationId xmlns:a16="http://schemas.microsoft.com/office/drawing/2014/main" id="{9E3E3EF8-D980-0138-8DCC-2BB0B7836047}"/>
              </a:ext>
            </a:extLst>
          </p:cNvPr>
          <p:cNvSpPr/>
          <p:nvPr userDrawn="1"/>
        </p:nvSpPr>
        <p:spPr>
          <a:xfrm>
            <a:off x="609600" y="1160274"/>
            <a:ext cx="10972800" cy="0"/>
          </a:xfrm>
          <a:prstGeom prst="line">
            <a:avLst/>
          </a:prstGeom>
          <a:solidFill>
            <a:srgbClr val="00B8FF"/>
          </a:solidFill>
          <a:ln w="19050">
            <a:solidFill>
              <a:srgbClr val="E84925"/>
            </a:solidFill>
            <a:miter lim="400000"/>
          </a:ln>
        </p:spPr>
        <p:txBody>
          <a:bodyPr lIns="45718" tIns="45718" rIns="45718" bIns="45718"/>
          <a:lstStyle/>
          <a:p>
            <a:pPr marL="219454" indent="-219454" algn="ctr" defTabSz="585215">
              <a:lnSpc>
                <a:spcPct val="75000"/>
              </a:lnSpc>
              <a:spcBef>
                <a:spcPts val="800"/>
              </a:spcBef>
              <a:defRPr sz="1900" cap="all">
                <a:solidFill>
                  <a:srgbClr val="FFFFFF"/>
                </a:solidFill>
                <a:latin typeface="Basic Sans"/>
                <a:ea typeface="Basic Sans"/>
                <a:cs typeface="Basic Sans"/>
                <a:sym typeface="Basic Sans"/>
              </a:defRPr>
            </a:pPr>
            <a:endParaRPr/>
          </a:p>
        </p:txBody>
      </p:sp>
      <p:sp>
        <p:nvSpPr>
          <p:cNvPr id="13" name="Slide Number">
            <a:extLst>
              <a:ext uri="{FF2B5EF4-FFF2-40B4-BE49-F238E27FC236}">
                <a16:creationId xmlns:a16="http://schemas.microsoft.com/office/drawing/2014/main" id="{F152A953-893C-BD2F-E5A4-F0BF4203B7A5}"/>
              </a:ext>
            </a:extLst>
          </p:cNvPr>
          <p:cNvSpPr txBox="1">
            <a:spLocks noGrp="1"/>
          </p:cNvSpPr>
          <p:nvPr>
            <p:ph type="sldNum" sz="quarter" idx="2"/>
          </p:nvPr>
        </p:nvSpPr>
        <p:spPr>
          <a:xfrm>
            <a:off x="11244166" y="6435675"/>
            <a:ext cx="338234" cy="333425"/>
          </a:xfrm>
          <a:prstGeom prst="rect">
            <a:avLst/>
          </a:prstGeom>
          <a:ln w="12700">
            <a:miter lim="400000"/>
          </a:ln>
        </p:spPr>
        <p:txBody>
          <a:bodyPr wrap="none" lIns="50800" tIns="50800" rIns="50800" bIns="50800" anchor="b">
            <a:spAutoFit/>
          </a:bodyPr>
          <a:lstStyle>
            <a:lvl1pPr algn="r" defTabSz="584200">
              <a:spcBef>
                <a:spcPts val="0"/>
              </a:spcBef>
              <a:defRPr sz="1500">
                <a:solidFill>
                  <a:srgbClr val="093E5E"/>
                </a:solidFill>
                <a:latin typeface="Arial Nova" panose="020B0504020202020204" pitchFamily="34" charset="0"/>
                <a:ea typeface="Arial Nova" panose="020B0504020202020204" pitchFamily="34" charset="0"/>
                <a:cs typeface="Arial Nova" panose="020B0504020202020204" pitchFamily="34" charset="0"/>
                <a:sym typeface="Graphik"/>
              </a:defRPr>
            </a:lvl1pPr>
          </a:lstStyle>
          <a:p>
            <a:fld id="{86CB4B4D-7CA3-9044-876B-883B54F8677D}" type="slidenum">
              <a:rPr lang="en-GB" smtClean="0"/>
              <a:pPr/>
              <a:t>‹#›</a:t>
            </a:fld>
            <a:endParaRPr lang="en-GB" sz="1500"/>
          </a:p>
        </p:txBody>
      </p:sp>
      <p:pic>
        <p:nvPicPr>
          <p:cNvPr id="4" name="Picture 3" descr="A black background with blue and orange text&#10;&#10;AI-generated content may be incorrect.">
            <a:extLst>
              <a:ext uri="{FF2B5EF4-FFF2-40B4-BE49-F238E27FC236}">
                <a16:creationId xmlns:a16="http://schemas.microsoft.com/office/drawing/2014/main" id="{DAE7C1E2-DCBE-A518-71B4-B0685C7FBE54}"/>
              </a:ext>
            </a:extLst>
          </p:cNvPr>
          <p:cNvPicPr>
            <a:picLocks noChangeAspect="1"/>
          </p:cNvPicPr>
          <p:nvPr userDrawn="1"/>
        </p:nvPicPr>
        <p:blipFill>
          <a:blip r:embed="rId2"/>
          <a:stretch>
            <a:fillRect/>
          </a:stretch>
        </p:blipFill>
        <p:spPr>
          <a:xfrm>
            <a:off x="8410575" y="168124"/>
            <a:ext cx="3657600" cy="864413"/>
          </a:xfrm>
          <a:prstGeom prst="rect">
            <a:avLst/>
          </a:prstGeom>
        </p:spPr>
      </p:pic>
    </p:spTree>
    <p:extLst>
      <p:ext uri="{BB962C8B-B14F-4D97-AF65-F5344CB8AC3E}">
        <p14:creationId xmlns:p14="http://schemas.microsoft.com/office/powerpoint/2010/main" val="32900592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6120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3911321"/>
      </p:ext>
    </p:extLst>
  </p:cSld>
  <p:clrMap bg1="lt1" tx1="dk1" bg2="lt2" tx2="dk2" accent1="accent1" accent2="accent2" accent3="accent3" accent4="accent4" accent5="accent5" accent6="accent6" hlink="hlink" folHlink="folHlink"/>
  <p:sldLayoutIdLst>
    <p:sldLayoutId id="2147483662" r:id="rId1"/>
    <p:sldLayoutId id="2147483668" r:id="rId2"/>
  </p:sldLayoutIdLst>
  <p:txStyles>
    <p:titleStyle>
      <a:lvl1pPr algn="l" defTabSz="914400" rtl="0" eaLnBrk="1" latinLnBrk="0" hangingPunct="1">
        <a:lnSpc>
          <a:spcPct val="90000"/>
        </a:lnSpc>
        <a:spcBef>
          <a:spcPct val="0"/>
        </a:spcBef>
        <a:buNone/>
        <a:defRPr sz="4400" kern="1200">
          <a:solidFill>
            <a:srgbClr val="078454"/>
          </a:solidFill>
          <a:latin typeface="Arial Nova" panose="020B05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6.emf"/></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7.png"/><Relationship Id="rId12"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6.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png"/><Relationship Id="rId1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jpg"/><Relationship Id="rId10" Type="http://schemas.openxmlformats.org/officeDocument/2006/relationships/image" Target="../media/image24.jpg"/><Relationship Id="rId4" Type="http://schemas.openxmlformats.org/officeDocument/2006/relationships/image" Target="../media/image18.jpg"/><Relationship Id="rId9"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B9566-C158-6AF5-9901-64779E1193E7}"/>
            </a:ext>
          </a:extLst>
        </p:cNvPr>
        <p:cNvGrpSpPr/>
        <p:nvPr/>
      </p:nvGrpSpPr>
      <p:grpSpPr>
        <a:xfrm>
          <a:off x="0" y="0"/>
          <a:ext cx="0" cy="0"/>
          <a:chOff x="0" y="0"/>
          <a:chExt cx="0" cy="0"/>
        </a:xfrm>
      </p:grpSpPr>
      <p:pic>
        <p:nvPicPr>
          <p:cNvPr id="3" name="Picture 2" descr="A cityscape with a wall and a sunset&#10;&#10;AI-generated content may be incorrect.">
            <a:extLst>
              <a:ext uri="{FF2B5EF4-FFF2-40B4-BE49-F238E27FC236}">
                <a16:creationId xmlns:a16="http://schemas.microsoft.com/office/drawing/2014/main" id="{A7F688EE-1691-D652-4DCE-FF9FC918607B}"/>
              </a:ext>
            </a:extLst>
          </p:cNvPr>
          <p:cNvPicPr>
            <a:picLocks noChangeAspect="1"/>
          </p:cNvPicPr>
          <p:nvPr/>
        </p:nvPicPr>
        <p:blipFill>
          <a:blip r:embed="rId2"/>
          <a:srcRect t="10597" b="23183"/>
          <a:stretch>
            <a:fillRect/>
          </a:stretch>
        </p:blipFill>
        <p:spPr>
          <a:xfrm>
            <a:off x="0" y="0"/>
            <a:ext cx="12192000" cy="5382768"/>
          </a:xfrm>
          <a:prstGeom prst="rect">
            <a:avLst/>
          </a:prstGeom>
        </p:spPr>
      </p:pic>
      <p:sp>
        <p:nvSpPr>
          <p:cNvPr id="5" name="Subtitle 4">
            <a:extLst>
              <a:ext uri="{FF2B5EF4-FFF2-40B4-BE49-F238E27FC236}">
                <a16:creationId xmlns:a16="http://schemas.microsoft.com/office/drawing/2014/main" id="{77F6C78B-B16A-22BD-E1AF-170F2046D229}"/>
              </a:ext>
            </a:extLst>
          </p:cNvPr>
          <p:cNvSpPr>
            <a:spLocks noGrp="1"/>
          </p:cNvSpPr>
          <p:nvPr>
            <p:ph type="subTitle" idx="4294967295"/>
          </p:nvPr>
        </p:nvSpPr>
        <p:spPr>
          <a:xfrm>
            <a:off x="8576406" y="289111"/>
            <a:ext cx="3290474" cy="1371600"/>
          </a:xfrm>
          <a:prstGeom prst="rect">
            <a:avLst/>
          </a:prstGeom>
        </p:spPr>
        <p:txBody>
          <a:bodyPr anchor="ctr">
            <a:normAutofit/>
          </a:bodyPr>
          <a:lstStyle/>
          <a:p>
            <a:pPr algn="r"/>
            <a:r>
              <a:rPr lang="en-US" sz="2200" b="1" dirty="0">
                <a:solidFill>
                  <a:schemeClr val="bg1"/>
                </a:solidFill>
              </a:rPr>
              <a:t>19-22 March 2026 </a:t>
            </a:r>
            <a:r>
              <a:rPr lang="en-US" sz="2200" dirty="0">
                <a:solidFill>
                  <a:schemeClr val="bg1"/>
                </a:solidFill>
              </a:rPr>
              <a:t>Yashobhoomi, Dwarka</a:t>
            </a:r>
            <a:br>
              <a:rPr lang="en-US" sz="2200" dirty="0">
                <a:solidFill>
                  <a:schemeClr val="bg1"/>
                </a:solidFill>
              </a:rPr>
            </a:br>
            <a:r>
              <a:rPr lang="en-US" sz="2200" dirty="0">
                <a:solidFill>
                  <a:schemeClr val="bg1"/>
                </a:solidFill>
              </a:rPr>
              <a:t>New Delhi, India</a:t>
            </a:r>
          </a:p>
        </p:txBody>
      </p:sp>
      <p:sp>
        <p:nvSpPr>
          <p:cNvPr id="6" name="Title 3">
            <a:extLst>
              <a:ext uri="{FF2B5EF4-FFF2-40B4-BE49-F238E27FC236}">
                <a16:creationId xmlns:a16="http://schemas.microsoft.com/office/drawing/2014/main" id="{2F0DD2E4-669F-35A7-41F2-FDD251E08F0F}"/>
              </a:ext>
            </a:extLst>
          </p:cNvPr>
          <p:cNvSpPr txBox="1">
            <a:spLocks/>
          </p:cNvSpPr>
          <p:nvPr/>
        </p:nvSpPr>
        <p:spPr>
          <a:xfrm>
            <a:off x="657626" y="1722119"/>
            <a:ext cx="11147266" cy="1706881"/>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kern="1200">
                <a:solidFill>
                  <a:srgbClr val="078454"/>
                </a:solidFill>
                <a:latin typeface="Arial Nova" panose="020B0504020202020204" pitchFamily="34" charset="0"/>
                <a:ea typeface="+mj-ea"/>
                <a:cs typeface="Arial" panose="020B0604020202020204" pitchFamily="34" charset="0"/>
              </a:defRPr>
            </a:lvl1pPr>
          </a:lstStyle>
          <a:p>
            <a:r>
              <a:rPr lang="en-US" sz="4000" b="1">
                <a:solidFill>
                  <a:schemeClr val="bg1"/>
                </a:solidFill>
                <a:latin typeface="Barlow Condensed Medium"/>
                <a:cs typeface="Arial"/>
              </a:rPr>
              <a:t>ELECTRIFYING GROWTH.</a:t>
            </a:r>
            <a:br>
              <a:rPr lang="en-US" sz="4000" b="1">
                <a:latin typeface="Barlow Condensed Medium" panose="00000606000000000000" pitchFamily="2" charset="0"/>
              </a:rPr>
            </a:br>
            <a:r>
              <a:rPr lang="en-US" sz="4000" b="1">
                <a:solidFill>
                  <a:schemeClr val="bg1"/>
                </a:solidFill>
                <a:latin typeface="Barlow Condensed Medium"/>
                <a:cs typeface="Arial"/>
              </a:rPr>
              <a:t>EMPOWERING SUSTAINABILITY.</a:t>
            </a:r>
          </a:p>
          <a:p>
            <a:r>
              <a:rPr lang="en-US" sz="4000" b="1">
                <a:solidFill>
                  <a:schemeClr val="bg1"/>
                </a:solidFill>
                <a:latin typeface="Barlow Condensed Medium"/>
                <a:cs typeface="Arial"/>
              </a:rPr>
              <a:t>CONNECTING GLOBALLY.</a:t>
            </a:r>
            <a:endParaRPr lang="en-US">
              <a:solidFill>
                <a:schemeClr val="bg1"/>
              </a:solidFill>
            </a:endParaRPr>
          </a:p>
        </p:txBody>
      </p:sp>
      <p:pic>
        <p:nvPicPr>
          <p:cNvPr id="7" name="Picture 6" descr="A black and white logo&#10;&#10;AI-generated content may be incorrect.">
            <a:extLst>
              <a:ext uri="{FF2B5EF4-FFF2-40B4-BE49-F238E27FC236}">
                <a16:creationId xmlns:a16="http://schemas.microsoft.com/office/drawing/2014/main" id="{A85491BD-9AED-10DA-8483-1C0AEAD76652}"/>
              </a:ext>
            </a:extLst>
          </p:cNvPr>
          <p:cNvPicPr>
            <a:picLocks noChangeAspect="1"/>
          </p:cNvPicPr>
          <p:nvPr/>
        </p:nvPicPr>
        <p:blipFill>
          <a:blip r:embed="rId3"/>
          <a:stretch>
            <a:fillRect/>
          </a:stretch>
        </p:blipFill>
        <p:spPr>
          <a:xfrm>
            <a:off x="427593" y="289111"/>
            <a:ext cx="5803666" cy="1371600"/>
          </a:xfrm>
          <a:prstGeom prst="rect">
            <a:avLst/>
          </a:prstGeom>
        </p:spPr>
      </p:pic>
      <p:pic>
        <p:nvPicPr>
          <p:cNvPr id="8" name="Picture 7">
            <a:extLst>
              <a:ext uri="{FF2B5EF4-FFF2-40B4-BE49-F238E27FC236}">
                <a16:creationId xmlns:a16="http://schemas.microsoft.com/office/drawing/2014/main" id="{FBC879D2-E2DC-0ED8-FCC3-7479F6AD46BA}"/>
              </a:ext>
            </a:extLst>
          </p:cNvPr>
          <p:cNvPicPr>
            <a:picLocks noChangeAspect="1"/>
          </p:cNvPicPr>
          <p:nvPr/>
        </p:nvPicPr>
        <p:blipFill>
          <a:blip r:embed="rId4"/>
          <a:stretch>
            <a:fillRect/>
          </a:stretch>
        </p:blipFill>
        <p:spPr>
          <a:xfrm>
            <a:off x="0" y="5382768"/>
            <a:ext cx="12192000" cy="1475232"/>
          </a:xfrm>
          <a:prstGeom prst="rect">
            <a:avLst/>
          </a:prstGeom>
        </p:spPr>
      </p:pic>
    </p:spTree>
    <p:extLst>
      <p:ext uri="{BB962C8B-B14F-4D97-AF65-F5344CB8AC3E}">
        <p14:creationId xmlns:p14="http://schemas.microsoft.com/office/powerpoint/2010/main" val="3169285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D8C6C-32EE-DA53-A7F0-4F2229A002FD}"/>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8E5F9C62-3496-42F1-F2E6-438DF174012C}"/>
              </a:ext>
            </a:extLst>
          </p:cNvPr>
          <p:cNvSpPr txBox="1">
            <a:spLocks/>
          </p:cNvSpPr>
          <p:nvPr/>
        </p:nvSpPr>
        <p:spPr>
          <a:xfrm>
            <a:off x="655207" y="144274"/>
            <a:ext cx="10487359" cy="9144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kern="1200">
                <a:solidFill>
                  <a:srgbClr val="078454"/>
                </a:solidFill>
                <a:latin typeface="Arial Nova" panose="020B0504020202020204" pitchFamily="34" charset="0"/>
                <a:ea typeface="+mj-ea"/>
                <a:cs typeface="Arial" panose="020B0604020202020204" pitchFamily="34" charset="0"/>
              </a:defRPr>
            </a:lvl1pPr>
          </a:lstStyle>
          <a:p>
            <a:r>
              <a:rPr lang="en-US" sz="4500" b="1" dirty="0">
                <a:solidFill>
                  <a:srgbClr val="093E5E"/>
                </a:solidFill>
                <a:latin typeface="Barlow Condensed Medium" panose="00000606000000000000" pitchFamily="2" charset="0"/>
              </a:rPr>
              <a:t>WHO WILL YOU MEET</a:t>
            </a:r>
            <a:endParaRPr lang="en-AE" sz="4500" b="1" dirty="0">
              <a:solidFill>
                <a:srgbClr val="093E5E"/>
              </a:solidFill>
              <a:latin typeface="Barlow Condensed Medium" panose="00000606000000000000" pitchFamily="2" charset="0"/>
            </a:endParaRPr>
          </a:p>
        </p:txBody>
      </p:sp>
      <p:sp>
        <p:nvSpPr>
          <p:cNvPr id="59" name="Rectangle">
            <a:extLst>
              <a:ext uri="{FF2B5EF4-FFF2-40B4-BE49-F238E27FC236}">
                <a16:creationId xmlns:a16="http://schemas.microsoft.com/office/drawing/2014/main" id="{1DC4BA28-820D-7964-68CF-403ECE3B1E93}"/>
              </a:ext>
            </a:extLst>
          </p:cNvPr>
          <p:cNvSpPr/>
          <p:nvPr/>
        </p:nvSpPr>
        <p:spPr>
          <a:xfrm>
            <a:off x="0" y="2745117"/>
            <a:ext cx="4069080" cy="1371600"/>
          </a:xfrm>
          <a:prstGeom prst="rect">
            <a:avLst/>
          </a:prstGeom>
          <a:solidFill>
            <a:srgbClr val="C5D2E1"/>
          </a:solidFill>
          <a:ln w="12700">
            <a:miter lim="400000"/>
          </a:ln>
        </p:spPr>
        <p:txBody>
          <a:bodyPr lIns="50800" tIns="50800" rIns="50800" bIns="50800" anchor="ctr"/>
          <a:lstStyle/>
          <a:p>
            <a:pPr defTabSz="825500" hangingPunct="0">
              <a:defRPr sz="3200">
                <a:solidFill>
                  <a:srgbClr val="EC662C"/>
                </a:solidFill>
              </a:defRPr>
            </a:pPr>
            <a:endParaRPr sz="3200" kern="0">
              <a:solidFill>
                <a:srgbClr val="EC662C"/>
              </a:solidFill>
              <a:latin typeface="Graphik Light"/>
              <a:sym typeface="Graphik Light"/>
            </a:endParaRPr>
          </a:p>
        </p:txBody>
      </p:sp>
      <p:sp>
        <p:nvSpPr>
          <p:cNvPr id="60" name="Rectangle">
            <a:extLst>
              <a:ext uri="{FF2B5EF4-FFF2-40B4-BE49-F238E27FC236}">
                <a16:creationId xmlns:a16="http://schemas.microsoft.com/office/drawing/2014/main" id="{32DF2E22-5CE7-7D93-7818-A593CE8B88D1}"/>
              </a:ext>
            </a:extLst>
          </p:cNvPr>
          <p:cNvSpPr/>
          <p:nvPr/>
        </p:nvSpPr>
        <p:spPr>
          <a:xfrm>
            <a:off x="4061460" y="2745117"/>
            <a:ext cx="4069080" cy="1371600"/>
          </a:xfrm>
          <a:prstGeom prst="rect">
            <a:avLst/>
          </a:prstGeom>
          <a:solidFill>
            <a:srgbClr val="093E5E"/>
          </a:solidFill>
          <a:ln w="12700">
            <a:miter lim="400000"/>
          </a:ln>
        </p:spPr>
        <p:txBody>
          <a:bodyPr lIns="50800" tIns="50800" rIns="50800" bIns="50800" anchor="ctr"/>
          <a:lstStyle/>
          <a:p>
            <a:pPr defTabSz="825500" hangingPunct="0">
              <a:defRPr sz="3200">
                <a:solidFill>
                  <a:srgbClr val="EC662C"/>
                </a:solidFill>
              </a:defRPr>
            </a:pPr>
            <a:endParaRPr sz="3200" kern="0">
              <a:solidFill>
                <a:srgbClr val="EC662C"/>
              </a:solidFill>
              <a:latin typeface="Graphik Light"/>
              <a:sym typeface="Graphik Light"/>
            </a:endParaRPr>
          </a:p>
        </p:txBody>
      </p:sp>
      <p:sp>
        <p:nvSpPr>
          <p:cNvPr id="61" name="Rectangle">
            <a:extLst>
              <a:ext uri="{FF2B5EF4-FFF2-40B4-BE49-F238E27FC236}">
                <a16:creationId xmlns:a16="http://schemas.microsoft.com/office/drawing/2014/main" id="{F5DBB8E4-D23B-CF5C-212E-6BA67452759D}"/>
              </a:ext>
            </a:extLst>
          </p:cNvPr>
          <p:cNvSpPr/>
          <p:nvPr/>
        </p:nvSpPr>
        <p:spPr>
          <a:xfrm>
            <a:off x="8122920" y="2745117"/>
            <a:ext cx="4069080" cy="1371600"/>
          </a:xfrm>
          <a:prstGeom prst="rect">
            <a:avLst/>
          </a:prstGeom>
          <a:solidFill>
            <a:srgbClr val="C5D2E1"/>
          </a:solidFill>
          <a:ln w="12700">
            <a:miter lim="400000"/>
          </a:ln>
        </p:spPr>
        <p:txBody>
          <a:bodyPr lIns="50800" tIns="50800" rIns="50800" bIns="50800" anchor="ctr"/>
          <a:lstStyle/>
          <a:p>
            <a:pPr defTabSz="825500" hangingPunct="0">
              <a:defRPr sz="3200">
                <a:solidFill>
                  <a:srgbClr val="EC662C"/>
                </a:solidFill>
              </a:defRPr>
            </a:pPr>
            <a:endParaRPr sz="3200" kern="0">
              <a:solidFill>
                <a:srgbClr val="EC662C"/>
              </a:solidFill>
              <a:latin typeface="Graphik Light"/>
              <a:sym typeface="Graphik Light"/>
            </a:endParaRPr>
          </a:p>
        </p:txBody>
      </p:sp>
      <p:sp>
        <p:nvSpPr>
          <p:cNvPr id="9" name="Rectangle">
            <a:extLst>
              <a:ext uri="{FF2B5EF4-FFF2-40B4-BE49-F238E27FC236}">
                <a16:creationId xmlns:a16="http://schemas.microsoft.com/office/drawing/2014/main" id="{BD69C863-01E7-9A50-7AA9-19F35058B948}"/>
              </a:ext>
            </a:extLst>
          </p:cNvPr>
          <p:cNvSpPr/>
          <p:nvPr/>
        </p:nvSpPr>
        <p:spPr>
          <a:xfrm>
            <a:off x="0" y="4119427"/>
            <a:ext cx="4069080" cy="1371600"/>
          </a:xfrm>
          <a:prstGeom prst="rect">
            <a:avLst/>
          </a:prstGeom>
          <a:solidFill>
            <a:srgbClr val="093E5E"/>
          </a:solidFill>
          <a:ln w="12700">
            <a:miter lim="400000"/>
          </a:ln>
        </p:spPr>
        <p:txBody>
          <a:bodyPr lIns="50800" tIns="50800" rIns="50800" bIns="50800" anchor="ctr"/>
          <a:lstStyle/>
          <a:p>
            <a:pPr defTabSz="825500" hangingPunct="0">
              <a:defRPr sz="3200">
                <a:solidFill>
                  <a:srgbClr val="EC662C"/>
                </a:solidFill>
              </a:defRPr>
            </a:pPr>
            <a:endParaRPr sz="3200" kern="0">
              <a:solidFill>
                <a:srgbClr val="EC662C"/>
              </a:solidFill>
              <a:latin typeface="Graphik Light"/>
              <a:sym typeface="Graphik Light"/>
            </a:endParaRPr>
          </a:p>
        </p:txBody>
      </p:sp>
      <p:sp>
        <p:nvSpPr>
          <p:cNvPr id="10" name="Rectangle">
            <a:extLst>
              <a:ext uri="{FF2B5EF4-FFF2-40B4-BE49-F238E27FC236}">
                <a16:creationId xmlns:a16="http://schemas.microsoft.com/office/drawing/2014/main" id="{41661ECF-C885-98F6-917E-379F5EE160DE}"/>
              </a:ext>
            </a:extLst>
          </p:cNvPr>
          <p:cNvSpPr/>
          <p:nvPr/>
        </p:nvSpPr>
        <p:spPr>
          <a:xfrm>
            <a:off x="4061460" y="4119427"/>
            <a:ext cx="4069080" cy="1371600"/>
          </a:xfrm>
          <a:prstGeom prst="rect">
            <a:avLst/>
          </a:prstGeom>
          <a:solidFill>
            <a:srgbClr val="C5D2E1"/>
          </a:solidFill>
          <a:ln w="12700">
            <a:miter lim="400000"/>
          </a:ln>
        </p:spPr>
        <p:txBody>
          <a:bodyPr lIns="50800" tIns="50800" rIns="50800" bIns="50800" anchor="ctr"/>
          <a:lstStyle/>
          <a:p>
            <a:pPr defTabSz="825500" hangingPunct="0">
              <a:defRPr sz="3200">
                <a:solidFill>
                  <a:srgbClr val="EC662C"/>
                </a:solidFill>
              </a:defRPr>
            </a:pPr>
            <a:endParaRPr sz="3200" kern="0">
              <a:solidFill>
                <a:srgbClr val="EC662C"/>
              </a:solidFill>
              <a:latin typeface="Graphik Light"/>
              <a:sym typeface="Graphik Light"/>
            </a:endParaRPr>
          </a:p>
        </p:txBody>
      </p:sp>
      <p:sp>
        <p:nvSpPr>
          <p:cNvPr id="12" name="Rectangle">
            <a:extLst>
              <a:ext uri="{FF2B5EF4-FFF2-40B4-BE49-F238E27FC236}">
                <a16:creationId xmlns:a16="http://schemas.microsoft.com/office/drawing/2014/main" id="{D931C558-5D2D-DA9E-D66A-71EA8C43BED7}"/>
              </a:ext>
            </a:extLst>
          </p:cNvPr>
          <p:cNvSpPr/>
          <p:nvPr/>
        </p:nvSpPr>
        <p:spPr>
          <a:xfrm>
            <a:off x="8122920" y="4119427"/>
            <a:ext cx="4069080" cy="1371600"/>
          </a:xfrm>
          <a:prstGeom prst="rect">
            <a:avLst/>
          </a:prstGeom>
          <a:solidFill>
            <a:srgbClr val="093E5E"/>
          </a:solidFill>
          <a:ln w="12700">
            <a:miter lim="400000"/>
          </a:ln>
        </p:spPr>
        <p:txBody>
          <a:bodyPr lIns="50800" tIns="50800" rIns="50800" bIns="50800" anchor="ctr"/>
          <a:lstStyle/>
          <a:p>
            <a:pPr defTabSz="825500" hangingPunct="0">
              <a:defRPr sz="3200">
                <a:solidFill>
                  <a:srgbClr val="EC662C"/>
                </a:solidFill>
              </a:defRPr>
            </a:pPr>
            <a:endParaRPr sz="3200" kern="0">
              <a:solidFill>
                <a:srgbClr val="EC662C"/>
              </a:solidFill>
              <a:latin typeface="Graphik Light"/>
              <a:sym typeface="Graphik Light"/>
            </a:endParaRPr>
          </a:p>
        </p:txBody>
      </p:sp>
      <p:grpSp>
        <p:nvGrpSpPr>
          <p:cNvPr id="41" name="Group 40">
            <a:extLst>
              <a:ext uri="{FF2B5EF4-FFF2-40B4-BE49-F238E27FC236}">
                <a16:creationId xmlns:a16="http://schemas.microsoft.com/office/drawing/2014/main" id="{628D47F1-D51C-4599-90D4-1DF77EE2E5C0}"/>
              </a:ext>
            </a:extLst>
          </p:cNvPr>
          <p:cNvGrpSpPr/>
          <p:nvPr/>
        </p:nvGrpSpPr>
        <p:grpSpPr>
          <a:xfrm>
            <a:off x="297180" y="2887187"/>
            <a:ext cx="3566160" cy="1070315"/>
            <a:chOff x="297180" y="1620362"/>
            <a:chExt cx="3566160" cy="1070315"/>
          </a:xfrm>
        </p:grpSpPr>
        <p:sp>
          <p:nvSpPr>
            <p:cNvPr id="53" name="Content Placeholder 4">
              <a:extLst>
                <a:ext uri="{FF2B5EF4-FFF2-40B4-BE49-F238E27FC236}">
                  <a16:creationId xmlns:a16="http://schemas.microsoft.com/office/drawing/2014/main" id="{3A88D785-2CDF-19B8-D23E-C38CAD55DEC2}"/>
                </a:ext>
              </a:extLst>
            </p:cNvPr>
            <p:cNvSpPr txBox="1">
              <a:spLocks/>
            </p:cNvSpPr>
            <p:nvPr/>
          </p:nvSpPr>
          <p:spPr>
            <a:xfrm>
              <a:off x="297180" y="1959157"/>
              <a:ext cx="3566160" cy="731520"/>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000" dirty="0">
                  <a:solidFill>
                    <a:srgbClr val="093E5E"/>
                  </a:solidFill>
                  <a:latin typeface="Arial Nova"/>
                  <a:ea typeface="Roboto"/>
                  <a:cs typeface="Arial"/>
                </a:rPr>
                <a:t>Ministers, senior officials and regulators from national and international electricity bodies and public sector institutions responsible for policy, procurement and project approvals.</a:t>
              </a:r>
            </a:p>
          </p:txBody>
        </p:sp>
        <p:sp>
          <p:nvSpPr>
            <p:cNvPr id="54" name="TextBox 53">
              <a:extLst>
                <a:ext uri="{FF2B5EF4-FFF2-40B4-BE49-F238E27FC236}">
                  <a16:creationId xmlns:a16="http://schemas.microsoft.com/office/drawing/2014/main" id="{789F50DE-626A-2068-C32D-4E883961337A}"/>
                </a:ext>
              </a:extLst>
            </p:cNvPr>
            <p:cNvSpPr txBox="1"/>
            <p:nvPr/>
          </p:nvSpPr>
          <p:spPr>
            <a:xfrm>
              <a:off x="297180" y="1620362"/>
              <a:ext cx="3566160" cy="276999"/>
            </a:xfrm>
            <a:prstGeom prst="rect">
              <a:avLst/>
            </a:prstGeom>
            <a:noFill/>
          </p:spPr>
          <p:txBody>
            <a:bodyPr wrap="square" lIns="91440" tIns="0" rIns="91440" bIns="0">
              <a:spAutoFit/>
            </a:bodyPr>
            <a:lstStyle/>
            <a:p>
              <a:r>
                <a:rPr lang="en-US" b="1" dirty="0">
                  <a:solidFill>
                    <a:srgbClr val="E84925"/>
                  </a:solidFill>
                  <a:latin typeface="Barlow Condensed Medium" panose="00000606000000000000" pitchFamily="2" charset="0"/>
                  <a:ea typeface="Inter" panose="02000503000000020004" pitchFamily="2" charset="0"/>
                </a:rPr>
                <a:t>GOVERNMENT LEADERS</a:t>
              </a:r>
              <a:endParaRPr lang="en-AE" b="1" dirty="0">
                <a:solidFill>
                  <a:srgbClr val="E84925"/>
                </a:solidFill>
                <a:latin typeface="Barlow Condensed Medium" panose="00000606000000000000" pitchFamily="2" charset="0"/>
                <a:ea typeface="Inter" panose="02000503000000020004" pitchFamily="2" charset="0"/>
              </a:endParaRPr>
            </a:p>
          </p:txBody>
        </p:sp>
      </p:grpSp>
      <p:grpSp>
        <p:nvGrpSpPr>
          <p:cNvPr id="43" name="Group 42">
            <a:extLst>
              <a:ext uri="{FF2B5EF4-FFF2-40B4-BE49-F238E27FC236}">
                <a16:creationId xmlns:a16="http://schemas.microsoft.com/office/drawing/2014/main" id="{7B3AD34D-3775-7629-9598-5DDD54E21330}"/>
              </a:ext>
            </a:extLst>
          </p:cNvPr>
          <p:cNvGrpSpPr/>
          <p:nvPr/>
        </p:nvGrpSpPr>
        <p:grpSpPr>
          <a:xfrm>
            <a:off x="4358640" y="2887187"/>
            <a:ext cx="3566160" cy="1070315"/>
            <a:chOff x="4358640" y="1620362"/>
            <a:chExt cx="3566160" cy="1070315"/>
          </a:xfrm>
        </p:grpSpPr>
        <p:sp>
          <p:nvSpPr>
            <p:cNvPr id="62" name="Content Placeholder 4">
              <a:extLst>
                <a:ext uri="{FF2B5EF4-FFF2-40B4-BE49-F238E27FC236}">
                  <a16:creationId xmlns:a16="http://schemas.microsoft.com/office/drawing/2014/main" id="{0627490D-BFF2-AFEA-A5BE-5BFB774C005C}"/>
                </a:ext>
              </a:extLst>
            </p:cNvPr>
            <p:cNvSpPr txBox="1">
              <a:spLocks/>
            </p:cNvSpPr>
            <p:nvPr/>
          </p:nvSpPr>
          <p:spPr>
            <a:xfrm>
              <a:off x="4358640" y="1959157"/>
              <a:ext cx="3566160" cy="731520"/>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000" dirty="0">
                  <a:solidFill>
                    <a:schemeClr val="bg1"/>
                  </a:solidFill>
                  <a:latin typeface="Arial Nova"/>
                  <a:ea typeface="Roboto"/>
                  <a:cs typeface="Arial"/>
                </a:rPr>
                <a:t>Directors and project managers from developers and EPC firms managing large-scale power and grid infrastructure projects.</a:t>
              </a:r>
            </a:p>
          </p:txBody>
        </p:sp>
        <p:sp>
          <p:nvSpPr>
            <p:cNvPr id="63" name="TextBox 62">
              <a:extLst>
                <a:ext uri="{FF2B5EF4-FFF2-40B4-BE49-F238E27FC236}">
                  <a16:creationId xmlns:a16="http://schemas.microsoft.com/office/drawing/2014/main" id="{1D956DA9-EBA3-A89D-55BA-BD31F90FF686}"/>
                </a:ext>
              </a:extLst>
            </p:cNvPr>
            <p:cNvSpPr txBox="1"/>
            <p:nvPr/>
          </p:nvSpPr>
          <p:spPr>
            <a:xfrm>
              <a:off x="4358640" y="1620362"/>
              <a:ext cx="3566160" cy="276999"/>
            </a:xfrm>
            <a:prstGeom prst="rect">
              <a:avLst/>
            </a:prstGeom>
            <a:noFill/>
          </p:spPr>
          <p:txBody>
            <a:bodyPr wrap="square" lIns="91440" tIns="0" rIns="91440" bIns="0">
              <a:spAutoFit/>
            </a:bodyPr>
            <a:lstStyle/>
            <a:p>
              <a:r>
                <a:rPr lang="en-US" b="1" dirty="0">
                  <a:solidFill>
                    <a:srgbClr val="E84925"/>
                  </a:solidFill>
                  <a:latin typeface="Barlow Condensed Medium" panose="00000606000000000000" pitchFamily="2" charset="0"/>
                  <a:ea typeface="Inter" panose="02000503000000020004" pitchFamily="2" charset="0"/>
                </a:rPr>
                <a:t>PROJECT OWNERS &amp; EPCs</a:t>
              </a:r>
              <a:endParaRPr lang="en-AE" b="1" dirty="0">
                <a:solidFill>
                  <a:srgbClr val="E84925"/>
                </a:solidFill>
                <a:latin typeface="Barlow Condensed Medium" panose="00000606000000000000" pitchFamily="2" charset="0"/>
                <a:ea typeface="Inter" panose="02000503000000020004" pitchFamily="2" charset="0"/>
              </a:endParaRPr>
            </a:p>
          </p:txBody>
        </p:sp>
      </p:grpSp>
      <p:grpSp>
        <p:nvGrpSpPr>
          <p:cNvPr id="48" name="Group 47">
            <a:extLst>
              <a:ext uri="{FF2B5EF4-FFF2-40B4-BE49-F238E27FC236}">
                <a16:creationId xmlns:a16="http://schemas.microsoft.com/office/drawing/2014/main" id="{83CC7516-B24A-4263-43C9-4C293093BB51}"/>
              </a:ext>
            </a:extLst>
          </p:cNvPr>
          <p:cNvGrpSpPr/>
          <p:nvPr/>
        </p:nvGrpSpPr>
        <p:grpSpPr>
          <a:xfrm>
            <a:off x="8420100" y="2887187"/>
            <a:ext cx="3566160" cy="1070315"/>
            <a:chOff x="8420100" y="1620362"/>
            <a:chExt cx="3566160" cy="1070315"/>
          </a:xfrm>
        </p:grpSpPr>
        <p:sp>
          <p:nvSpPr>
            <p:cNvPr id="64" name="Content Placeholder 4">
              <a:extLst>
                <a:ext uri="{FF2B5EF4-FFF2-40B4-BE49-F238E27FC236}">
                  <a16:creationId xmlns:a16="http://schemas.microsoft.com/office/drawing/2014/main" id="{8C964535-38BB-9744-E83B-A8BA9DCFBE46}"/>
                </a:ext>
              </a:extLst>
            </p:cNvPr>
            <p:cNvSpPr txBox="1">
              <a:spLocks/>
            </p:cNvSpPr>
            <p:nvPr/>
          </p:nvSpPr>
          <p:spPr>
            <a:xfrm>
              <a:off x="8420100" y="1959157"/>
              <a:ext cx="3566160" cy="731520"/>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000" dirty="0">
                  <a:solidFill>
                    <a:srgbClr val="093E5E"/>
                  </a:solidFill>
                  <a:latin typeface="Arial Nova"/>
                  <a:ea typeface="Roboto"/>
                  <a:cs typeface="Arial"/>
                </a:rPr>
                <a:t>Executives and technical leads from power generation, transmission, and distribution companies seeking solutions to modernise infrastructure and improve efficiency.</a:t>
              </a:r>
            </a:p>
          </p:txBody>
        </p:sp>
        <p:sp>
          <p:nvSpPr>
            <p:cNvPr id="65" name="TextBox 64">
              <a:extLst>
                <a:ext uri="{FF2B5EF4-FFF2-40B4-BE49-F238E27FC236}">
                  <a16:creationId xmlns:a16="http://schemas.microsoft.com/office/drawing/2014/main" id="{E708C17B-E969-B7EC-B415-2DBADE09824C}"/>
                </a:ext>
              </a:extLst>
            </p:cNvPr>
            <p:cNvSpPr txBox="1"/>
            <p:nvPr/>
          </p:nvSpPr>
          <p:spPr>
            <a:xfrm>
              <a:off x="8420100" y="1620362"/>
              <a:ext cx="3566160" cy="276999"/>
            </a:xfrm>
            <a:prstGeom prst="rect">
              <a:avLst/>
            </a:prstGeom>
            <a:noFill/>
          </p:spPr>
          <p:txBody>
            <a:bodyPr wrap="square" lIns="91440" tIns="0" rIns="91440" bIns="0">
              <a:spAutoFit/>
            </a:bodyPr>
            <a:lstStyle/>
            <a:p>
              <a:r>
                <a:rPr lang="en-US" b="1" dirty="0">
                  <a:solidFill>
                    <a:srgbClr val="E84925"/>
                  </a:solidFill>
                  <a:latin typeface="Barlow Condensed Medium" panose="00000606000000000000" pitchFamily="2" charset="0"/>
                  <a:ea typeface="Inter" panose="02000503000000020004" pitchFamily="2" charset="0"/>
                </a:rPr>
                <a:t>INFRASTRUCTURE LEADERS</a:t>
              </a:r>
              <a:endParaRPr lang="en-AE" b="1" dirty="0">
                <a:solidFill>
                  <a:srgbClr val="E84925"/>
                </a:solidFill>
                <a:latin typeface="Barlow Condensed Medium" panose="00000606000000000000" pitchFamily="2" charset="0"/>
                <a:ea typeface="Inter" panose="02000503000000020004" pitchFamily="2" charset="0"/>
              </a:endParaRPr>
            </a:p>
          </p:txBody>
        </p:sp>
      </p:grpSp>
      <p:grpSp>
        <p:nvGrpSpPr>
          <p:cNvPr id="40" name="Group 39">
            <a:extLst>
              <a:ext uri="{FF2B5EF4-FFF2-40B4-BE49-F238E27FC236}">
                <a16:creationId xmlns:a16="http://schemas.microsoft.com/office/drawing/2014/main" id="{4EEB8E90-4587-54C7-370A-5D882DE7EF98}"/>
              </a:ext>
            </a:extLst>
          </p:cNvPr>
          <p:cNvGrpSpPr/>
          <p:nvPr/>
        </p:nvGrpSpPr>
        <p:grpSpPr>
          <a:xfrm>
            <a:off x="297180" y="4284357"/>
            <a:ext cx="3566160" cy="1041740"/>
            <a:chOff x="297180" y="3413772"/>
            <a:chExt cx="3566160" cy="1041740"/>
          </a:xfrm>
        </p:grpSpPr>
        <p:sp>
          <p:nvSpPr>
            <p:cNvPr id="14" name="Content Placeholder 4">
              <a:extLst>
                <a:ext uri="{FF2B5EF4-FFF2-40B4-BE49-F238E27FC236}">
                  <a16:creationId xmlns:a16="http://schemas.microsoft.com/office/drawing/2014/main" id="{6CF7FA36-1AA3-B353-84A3-78EDC100230E}"/>
                </a:ext>
              </a:extLst>
            </p:cNvPr>
            <p:cNvSpPr txBox="1">
              <a:spLocks/>
            </p:cNvSpPr>
            <p:nvPr/>
          </p:nvSpPr>
          <p:spPr>
            <a:xfrm>
              <a:off x="297180" y="3723992"/>
              <a:ext cx="3566160" cy="731520"/>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000" dirty="0">
                  <a:solidFill>
                    <a:srgbClr val="E9E8ED"/>
                  </a:solidFill>
                  <a:latin typeface="Arial Nova"/>
                  <a:ea typeface="Roboto"/>
                  <a:cs typeface="Arial"/>
                </a:rPr>
                <a:t>Procurement heads, purchasing managers and operations leaders from power, infrastructure and manufacturing sectors sourcing innovative solutions to improve efficiency and sustainability.</a:t>
              </a:r>
              <a:endParaRPr lang="en-US" sz="1000" dirty="0">
                <a:solidFill>
                  <a:srgbClr val="093E5E"/>
                </a:solidFill>
                <a:latin typeface="Arial Nova"/>
                <a:ea typeface="Roboto"/>
                <a:cs typeface="Arial"/>
              </a:endParaRPr>
            </a:p>
          </p:txBody>
        </p:sp>
        <p:sp>
          <p:nvSpPr>
            <p:cNvPr id="15" name="TextBox 14">
              <a:extLst>
                <a:ext uri="{FF2B5EF4-FFF2-40B4-BE49-F238E27FC236}">
                  <a16:creationId xmlns:a16="http://schemas.microsoft.com/office/drawing/2014/main" id="{4440B10C-A09C-69E2-FDFE-113104DCFDC7}"/>
                </a:ext>
              </a:extLst>
            </p:cNvPr>
            <p:cNvSpPr txBox="1"/>
            <p:nvPr/>
          </p:nvSpPr>
          <p:spPr>
            <a:xfrm>
              <a:off x="297180" y="3413772"/>
              <a:ext cx="3566160" cy="276999"/>
            </a:xfrm>
            <a:prstGeom prst="rect">
              <a:avLst/>
            </a:prstGeom>
            <a:noFill/>
          </p:spPr>
          <p:txBody>
            <a:bodyPr wrap="square" lIns="91440" tIns="0" rIns="91440" bIns="0">
              <a:spAutoFit/>
            </a:bodyPr>
            <a:lstStyle/>
            <a:p>
              <a:r>
                <a:rPr lang="en-US" b="1" dirty="0">
                  <a:solidFill>
                    <a:srgbClr val="E84925"/>
                  </a:solidFill>
                  <a:latin typeface="Barlow Condensed Medium" panose="00000606000000000000" pitchFamily="2" charset="0"/>
                  <a:ea typeface="Inter" panose="02000503000000020004" pitchFamily="2" charset="0"/>
                </a:rPr>
                <a:t>QUALIFIED BUYERS</a:t>
              </a:r>
              <a:endParaRPr lang="en-AE" b="1" dirty="0">
                <a:solidFill>
                  <a:srgbClr val="E84925"/>
                </a:solidFill>
                <a:latin typeface="Barlow Condensed Medium" panose="00000606000000000000" pitchFamily="2" charset="0"/>
                <a:ea typeface="Inter" panose="02000503000000020004" pitchFamily="2" charset="0"/>
              </a:endParaRPr>
            </a:p>
          </p:txBody>
        </p:sp>
      </p:grpSp>
      <p:grpSp>
        <p:nvGrpSpPr>
          <p:cNvPr id="44" name="Group 43">
            <a:extLst>
              <a:ext uri="{FF2B5EF4-FFF2-40B4-BE49-F238E27FC236}">
                <a16:creationId xmlns:a16="http://schemas.microsoft.com/office/drawing/2014/main" id="{DE4D59E9-A334-BC63-FB1B-38F18D3D83E0}"/>
              </a:ext>
            </a:extLst>
          </p:cNvPr>
          <p:cNvGrpSpPr/>
          <p:nvPr/>
        </p:nvGrpSpPr>
        <p:grpSpPr>
          <a:xfrm>
            <a:off x="4358640" y="4284357"/>
            <a:ext cx="3566160" cy="1041740"/>
            <a:chOff x="4358640" y="3413772"/>
            <a:chExt cx="3566160" cy="1041740"/>
          </a:xfrm>
        </p:grpSpPr>
        <p:sp>
          <p:nvSpPr>
            <p:cNvPr id="17" name="Content Placeholder 4">
              <a:extLst>
                <a:ext uri="{FF2B5EF4-FFF2-40B4-BE49-F238E27FC236}">
                  <a16:creationId xmlns:a16="http://schemas.microsoft.com/office/drawing/2014/main" id="{B836F9E5-96C4-3C39-391A-06211F2BE6ED}"/>
                </a:ext>
              </a:extLst>
            </p:cNvPr>
            <p:cNvSpPr txBox="1">
              <a:spLocks/>
            </p:cNvSpPr>
            <p:nvPr/>
          </p:nvSpPr>
          <p:spPr>
            <a:xfrm>
              <a:off x="4358640" y="3723992"/>
              <a:ext cx="3566160" cy="731520"/>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000" dirty="0">
                  <a:solidFill>
                    <a:srgbClr val="093E5E"/>
                  </a:solidFill>
                  <a:latin typeface="Arial Nova"/>
                  <a:ea typeface="Roboto"/>
                  <a:cs typeface="Arial"/>
                </a:rPr>
                <a:t>CTOs, R&amp;D heads, engineers and digital experts driving the development and deployment of advanced technologies in AI, smart grids, forecasting, automation and next generation electricity systems partnerships.</a:t>
              </a:r>
            </a:p>
          </p:txBody>
        </p:sp>
        <p:sp>
          <p:nvSpPr>
            <p:cNvPr id="18" name="TextBox 17">
              <a:extLst>
                <a:ext uri="{FF2B5EF4-FFF2-40B4-BE49-F238E27FC236}">
                  <a16:creationId xmlns:a16="http://schemas.microsoft.com/office/drawing/2014/main" id="{736C0900-1D01-863C-A754-E2F7CDBC10EE}"/>
                </a:ext>
              </a:extLst>
            </p:cNvPr>
            <p:cNvSpPr txBox="1"/>
            <p:nvPr/>
          </p:nvSpPr>
          <p:spPr>
            <a:xfrm>
              <a:off x="4358640" y="3413772"/>
              <a:ext cx="3566160" cy="276999"/>
            </a:xfrm>
            <a:prstGeom prst="rect">
              <a:avLst/>
            </a:prstGeom>
            <a:noFill/>
          </p:spPr>
          <p:txBody>
            <a:bodyPr wrap="square" lIns="91440" tIns="0" rIns="91440" bIns="0">
              <a:spAutoFit/>
            </a:bodyPr>
            <a:lstStyle/>
            <a:p>
              <a:r>
                <a:rPr lang="en-US" b="1" dirty="0">
                  <a:solidFill>
                    <a:srgbClr val="E84925"/>
                  </a:solidFill>
                  <a:latin typeface="Barlow Condensed Medium" panose="00000606000000000000" pitchFamily="2" charset="0"/>
                  <a:ea typeface="Inter" panose="02000503000000020004" pitchFamily="2" charset="0"/>
                </a:rPr>
                <a:t>TECHNOLOGY &amp; ENGINEERING LEADERS</a:t>
              </a:r>
              <a:endParaRPr lang="en-AE" b="1" dirty="0">
                <a:solidFill>
                  <a:srgbClr val="E84925"/>
                </a:solidFill>
                <a:latin typeface="Barlow Condensed Medium" panose="00000606000000000000" pitchFamily="2" charset="0"/>
                <a:ea typeface="Inter" panose="02000503000000020004" pitchFamily="2" charset="0"/>
              </a:endParaRPr>
            </a:p>
          </p:txBody>
        </p:sp>
      </p:grpSp>
      <p:grpSp>
        <p:nvGrpSpPr>
          <p:cNvPr id="45" name="Group 44">
            <a:extLst>
              <a:ext uri="{FF2B5EF4-FFF2-40B4-BE49-F238E27FC236}">
                <a16:creationId xmlns:a16="http://schemas.microsoft.com/office/drawing/2014/main" id="{E7CFF815-644A-4654-7656-A569610E63B3}"/>
              </a:ext>
            </a:extLst>
          </p:cNvPr>
          <p:cNvGrpSpPr/>
          <p:nvPr/>
        </p:nvGrpSpPr>
        <p:grpSpPr>
          <a:xfrm>
            <a:off x="8420100" y="4284357"/>
            <a:ext cx="3566160" cy="1041740"/>
            <a:chOff x="8420100" y="3413772"/>
            <a:chExt cx="3566160" cy="1041740"/>
          </a:xfrm>
        </p:grpSpPr>
        <p:sp>
          <p:nvSpPr>
            <p:cNvPr id="20" name="Content Placeholder 4">
              <a:extLst>
                <a:ext uri="{FF2B5EF4-FFF2-40B4-BE49-F238E27FC236}">
                  <a16:creationId xmlns:a16="http://schemas.microsoft.com/office/drawing/2014/main" id="{54E1ACF8-9AB5-F7E2-4A28-DCDA7D3AB74A}"/>
                </a:ext>
              </a:extLst>
            </p:cNvPr>
            <p:cNvSpPr txBox="1">
              <a:spLocks/>
            </p:cNvSpPr>
            <p:nvPr/>
          </p:nvSpPr>
          <p:spPr>
            <a:xfrm>
              <a:off x="8420100" y="3723992"/>
              <a:ext cx="3566160" cy="731520"/>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000" dirty="0">
                  <a:solidFill>
                    <a:schemeClr val="bg1"/>
                  </a:solidFill>
                  <a:latin typeface="Arial Nova"/>
                  <a:ea typeface="Roboto"/>
                  <a:cs typeface="Arial"/>
                </a:rPr>
                <a:t>Global investment directors, fund managers and PPP specialists from banks, private equity firms and infrastructure funds financing electricity transformation projects worldwide.</a:t>
              </a:r>
            </a:p>
          </p:txBody>
        </p:sp>
        <p:sp>
          <p:nvSpPr>
            <p:cNvPr id="21" name="TextBox 20">
              <a:extLst>
                <a:ext uri="{FF2B5EF4-FFF2-40B4-BE49-F238E27FC236}">
                  <a16:creationId xmlns:a16="http://schemas.microsoft.com/office/drawing/2014/main" id="{8272501F-1190-272F-D297-3335E2B089DD}"/>
                </a:ext>
              </a:extLst>
            </p:cNvPr>
            <p:cNvSpPr txBox="1"/>
            <p:nvPr/>
          </p:nvSpPr>
          <p:spPr>
            <a:xfrm>
              <a:off x="8420100" y="3413772"/>
              <a:ext cx="3566160" cy="276999"/>
            </a:xfrm>
            <a:prstGeom prst="rect">
              <a:avLst/>
            </a:prstGeom>
            <a:noFill/>
          </p:spPr>
          <p:txBody>
            <a:bodyPr wrap="square" lIns="91440" tIns="0" rIns="91440" bIns="0">
              <a:spAutoFit/>
            </a:bodyPr>
            <a:lstStyle/>
            <a:p>
              <a:r>
                <a:rPr lang="en-US" b="1" dirty="0">
                  <a:solidFill>
                    <a:srgbClr val="E84925"/>
                  </a:solidFill>
                  <a:latin typeface="Barlow Condensed Medium" panose="00000606000000000000" pitchFamily="2" charset="0"/>
                  <a:ea typeface="Inter" panose="02000503000000020004" pitchFamily="2" charset="0"/>
                </a:rPr>
                <a:t>FINANCIAL INSTITUTIONS</a:t>
              </a:r>
            </a:p>
          </p:txBody>
        </p:sp>
      </p:grpSp>
      <p:grpSp>
        <p:nvGrpSpPr>
          <p:cNvPr id="49" name="Group 48">
            <a:extLst>
              <a:ext uri="{FF2B5EF4-FFF2-40B4-BE49-F238E27FC236}">
                <a16:creationId xmlns:a16="http://schemas.microsoft.com/office/drawing/2014/main" id="{34120863-1766-AFE0-9D1E-8EFD4BDEE3AC}"/>
              </a:ext>
            </a:extLst>
          </p:cNvPr>
          <p:cNvGrpSpPr/>
          <p:nvPr/>
        </p:nvGrpSpPr>
        <p:grpSpPr>
          <a:xfrm>
            <a:off x="0" y="5486400"/>
            <a:ext cx="12192000" cy="1371600"/>
            <a:chOff x="0" y="5474165"/>
            <a:chExt cx="12192000" cy="1371600"/>
          </a:xfrm>
        </p:grpSpPr>
        <p:sp>
          <p:nvSpPr>
            <p:cNvPr id="22" name="Rectangle">
              <a:extLst>
                <a:ext uri="{FF2B5EF4-FFF2-40B4-BE49-F238E27FC236}">
                  <a16:creationId xmlns:a16="http://schemas.microsoft.com/office/drawing/2014/main" id="{83149948-DF92-156F-23A8-150265C27364}"/>
                </a:ext>
              </a:extLst>
            </p:cNvPr>
            <p:cNvSpPr/>
            <p:nvPr/>
          </p:nvSpPr>
          <p:spPr>
            <a:xfrm>
              <a:off x="0" y="5474165"/>
              <a:ext cx="4069080" cy="1371600"/>
            </a:xfrm>
            <a:prstGeom prst="rect">
              <a:avLst/>
            </a:prstGeom>
            <a:solidFill>
              <a:srgbClr val="C5D2E1"/>
            </a:solidFill>
            <a:ln w="12700">
              <a:miter lim="400000"/>
            </a:ln>
          </p:spPr>
          <p:txBody>
            <a:bodyPr lIns="50800" tIns="50800" rIns="50800" bIns="50800" anchor="ctr"/>
            <a:lstStyle/>
            <a:p>
              <a:pPr defTabSz="825500" hangingPunct="0">
                <a:defRPr sz="3200">
                  <a:solidFill>
                    <a:srgbClr val="EC662C"/>
                  </a:solidFill>
                </a:defRPr>
              </a:pPr>
              <a:endParaRPr sz="3200" kern="0">
                <a:solidFill>
                  <a:srgbClr val="EC662C"/>
                </a:solidFill>
                <a:latin typeface="Graphik Light"/>
                <a:sym typeface="Graphik Light"/>
              </a:endParaRPr>
            </a:p>
          </p:txBody>
        </p:sp>
        <p:sp>
          <p:nvSpPr>
            <p:cNvPr id="23" name="Rectangle">
              <a:extLst>
                <a:ext uri="{FF2B5EF4-FFF2-40B4-BE49-F238E27FC236}">
                  <a16:creationId xmlns:a16="http://schemas.microsoft.com/office/drawing/2014/main" id="{E0CFD8D3-9C76-E42A-11DD-159C9439CA18}"/>
                </a:ext>
              </a:extLst>
            </p:cNvPr>
            <p:cNvSpPr/>
            <p:nvPr/>
          </p:nvSpPr>
          <p:spPr>
            <a:xfrm>
              <a:off x="4061460" y="5474165"/>
              <a:ext cx="4069080" cy="1371600"/>
            </a:xfrm>
            <a:prstGeom prst="rect">
              <a:avLst/>
            </a:prstGeom>
            <a:solidFill>
              <a:srgbClr val="093E5E"/>
            </a:solidFill>
            <a:ln w="12700">
              <a:miter lim="400000"/>
            </a:ln>
          </p:spPr>
          <p:txBody>
            <a:bodyPr lIns="50800" tIns="50800" rIns="50800" bIns="50800" anchor="ctr"/>
            <a:lstStyle/>
            <a:p>
              <a:pPr defTabSz="825500" hangingPunct="0">
                <a:defRPr sz="3200">
                  <a:solidFill>
                    <a:srgbClr val="EC662C"/>
                  </a:solidFill>
                </a:defRPr>
              </a:pPr>
              <a:endParaRPr sz="3200" kern="0">
                <a:solidFill>
                  <a:srgbClr val="EC662C"/>
                </a:solidFill>
                <a:latin typeface="Graphik Light"/>
                <a:sym typeface="Graphik Light"/>
              </a:endParaRPr>
            </a:p>
          </p:txBody>
        </p:sp>
        <p:sp>
          <p:nvSpPr>
            <p:cNvPr id="24" name="Rectangle">
              <a:extLst>
                <a:ext uri="{FF2B5EF4-FFF2-40B4-BE49-F238E27FC236}">
                  <a16:creationId xmlns:a16="http://schemas.microsoft.com/office/drawing/2014/main" id="{44A19E25-1362-A1CE-F1E0-8428D3DFB00E}"/>
                </a:ext>
              </a:extLst>
            </p:cNvPr>
            <p:cNvSpPr/>
            <p:nvPr/>
          </p:nvSpPr>
          <p:spPr>
            <a:xfrm>
              <a:off x="8122920" y="5474165"/>
              <a:ext cx="4069080" cy="1371600"/>
            </a:xfrm>
            <a:prstGeom prst="rect">
              <a:avLst/>
            </a:prstGeom>
            <a:solidFill>
              <a:srgbClr val="C5D2E1"/>
            </a:solidFill>
            <a:ln w="12700">
              <a:miter lim="400000"/>
            </a:ln>
          </p:spPr>
          <p:txBody>
            <a:bodyPr lIns="50800" tIns="50800" rIns="50800" bIns="50800" anchor="ctr"/>
            <a:lstStyle/>
            <a:p>
              <a:pPr defTabSz="825500" hangingPunct="0">
                <a:defRPr sz="3200">
                  <a:solidFill>
                    <a:srgbClr val="EC662C"/>
                  </a:solidFill>
                </a:defRPr>
              </a:pPr>
              <a:endParaRPr sz="3200" kern="0">
                <a:solidFill>
                  <a:srgbClr val="EC662C"/>
                </a:solidFill>
                <a:latin typeface="Graphik Light"/>
                <a:sym typeface="Graphik Light"/>
              </a:endParaRPr>
            </a:p>
          </p:txBody>
        </p:sp>
        <p:grpSp>
          <p:nvGrpSpPr>
            <p:cNvPr id="39" name="Group 38">
              <a:extLst>
                <a:ext uri="{FF2B5EF4-FFF2-40B4-BE49-F238E27FC236}">
                  <a16:creationId xmlns:a16="http://schemas.microsoft.com/office/drawing/2014/main" id="{30C7AA6A-D22D-7C1A-E03B-00EF059FC3A0}"/>
                </a:ext>
              </a:extLst>
            </p:cNvPr>
            <p:cNvGrpSpPr/>
            <p:nvPr/>
          </p:nvGrpSpPr>
          <p:grpSpPr>
            <a:xfrm>
              <a:off x="297180" y="5634333"/>
              <a:ext cx="3566160" cy="1051265"/>
              <a:chOff x="297180" y="5206660"/>
              <a:chExt cx="3566160" cy="1051265"/>
            </a:xfrm>
          </p:grpSpPr>
          <p:sp>
            <p:nvSpPr>
              <p:cNvPr id="26" name="Content Placeholder 4">
                <a:extLst>
                  <a:ext uri="{FF2B5EF4-FFF2-40B4-BE49-F238E27FC236}">
                    <a16:creationId xmlns:a16="http://schemas.microsoft.com/office/drawing/2014/main" id="{0CCD5769-9EC7-183D-480C-95D9E5FC49CC}"/>
                  </a:ext>
                </a:extLst>
              </p:cNvPr>
              <p:cNvSpPr txBox="1">
                <a:spLocks/>
              </p:cNvSpPr>
              <p:nvPr/>
            </p:nvSpPr>
            <p:spPr>
              <a:xfrm>
                <a:off x="297180" y="5526405"/>
                <a:ext cx="3566160" cy="731520"/>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000" dirty="0">
                    <a:solidFill>
                      <a:srgbClr val="093E5E"/>
                    </a:solidFill>
                    <a:latin typeface="Arial Nova"/>
                    <a:ea typeface="Roboto"/>
                    <a:cs typeface="Arial"/>
                  </a:rPr>
                  <a:t>Business leaders, product heads and decisionmakers from micro, small and medium enterprises (MSMEs) and large manufacturers exploring partnerships, technologies and procurement opportunities across the electricity sector.</a:t>
                </a:r>
              </a:p>
            </p:txBody>
          </p:sp>
          <p:sp>
            <p:nvSpPr>
              <p:cNvPr id="27" name="TextBox 26">
                <a:extLst>
                  <a:ext uri="{FF2B5EF4-FFF2-40B4-BE49-F238E27FC236}">
                    <a16:creationId xmlns:a16="http://schemas.microsoft.com/office/drawing/2014/main" id="{E2729D55-6A86-64BD-3DF9-CD406AC18BD8}"/>
                  </a:ext>
                </a:extLst>
              </p:cNvPr>
              <p:cNvSpPr txBox="1"/>
              <p:nvPr/>
            </p:nvSpPr>
            <p:spPr>
              <a:xfrm>
                <a:off x="297180" y="5206660"/>
                <a:ext cx="3566160" cy="276999"/>
              </a:xfrm>
              <a:prstGeom prst="rect">
                <a:avLst/>
              </a:prstGeom>
              <a:noFill/>
            </p:spPr>
            <p:txBody>
              <a:bodyPr wrap="square" lIns="91440" tIns="0" rIns="91440" bIns="0">
                <a:spAutoFit/>
              </a:bodyPr>
              <a:lstStyle/>
              <a:p>
                <a:r>
                  <a:rPr lang="en-US" b="1" dirty="0">
                    <a:solidFill>
                      <a:srgbClr val="E84925"/>
                    </a:solidFill>
                    <a:latin typeface="Barlow Condensed Medium" panose="00000606000000000000" pitchFamily="2" charset="0"/>
                    <a:ea typeface="Inter" panose="02000503000000020004" pitchFamily="2" charset="0"/>
                  </a:rPr>
                  <a:t>MSMEs &amp; LARGE MANUFACTURERS</a:t>
                </a:r>
                <a:endParaRPr lang="en-AE" b="1" dirty="0">
                  <a:solidFill>
                    <a:srgbClr val="E84925"/>
                  </a:solidFill>
                  <a:latin typeface="Barlow Condensed Medium" panose="00000606000000000000" pitchFamily="2" charset="0"/>
                  <a:ea typeface="Inter" panose="02000503000000020004" pitchFamily="2" charset="0"/>
                </a:endParaRPr>
              </a:p>
            </p:txBody>
          </p:sp>
        </p:grpSp>
        <p:grpSp>
          <p:nvGrpSpPr>
            <p:cNvPr id="47" name="Group 46">
              <a:extLst>
                <a:ext uri="{FF2B5EF4-FFF2-40B4-BE49-F238E27FC236}">
                  <a16:creationId xmlns:a16="http://schemas.microsoft.com/office/drawing/2014/main" id="{DEEA8B94-C652-203F-8FFD-DBF798AC9F20}"/>
                </a:ext>
              </a:extLst>
            </p:cNvPr>
            <p:cNvGrpSpPr/>
            <p:nvPr/>
          </p:nvGrpSpPr>
          <p:grpSpPr>
            <a:xfrm>
              <a:off x="4358640" y="5634333"/>
              <a:ext cx="3566160" cy="1051265"/>
              <a:chOff x="4358640" y="5206660"/>
              <a:chExt cx="3566160" cy="1051265"/>
            </a:xfrm>
          </p:grpSpPr>
          <p:sp>
            <p:nvSpPr>
              <p:cNvPr id="29" name="Content Placeholder 4">
                <a:extLst>
                  <a:ext uri="{FF2B5EF4-FFF2-40B4-BE49-F238E27FC236}">
                    <a16:creationId xmlns:a16="http://schemas.microsoft.com/office/drawing/2014/main" id="{F9A71EC8-C954-E796-102B-CC355C9A2B53}"/>
                  </a:ext>
                </a:extLst>
              </p:cNvPr>
              <p:cNvSpPr txBox="1">
                <a:spLocks/>
              </p:cNvSpPr>
              <p:nvPr/>
            </p:nvSpPr>
            <p:spPr>
              <a:xfrm>
                <a:off x="4358640" y="5526405"/>
                <a:ext cx="3566160" cy="731520"/>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000" dirty="0">
                    <a:solidFill>
                      <a:schemeClr val="bg1"/>
                    </a:solidFill>
                    <a:latin typeface="Arial Nova"/>
                    <a:ea typeface="Roboto"/>
                    <a:cs typeface="Arial"/>
                  </a:rPr>
                  <a:t>International chambers of commerce, export bodies, policy think tanks and sector advisors advocating industry growth and global cooperation across the electricity ecosystem.</a:t>
                </a:r>
              </a:p>
            </p:txBody>
          </p:sp>
          <p:sp>
            <p:nvSpPr>
              <p:cNvPr id="30" name="TextBox 29">
                <a:extLst>
                  <a:ext uri="{FF2B5EF4-FFF2-40B4-BE49-F238E27FC236}">
                    <a16:creationId xmlns:a16="http://schemas.microsoft.com/office/drawing/2014/main" id="{5BBD69C6-3A9A-C1B3-664F-A2F21F285133}"/>
                  </a:ext>
                </a:extLst>
              </p:cNvPr>
              <p:cNvSpPr txBox="1"/>
              <p:nvPr/>
            </p:nvSpPr>
            <p:spPr>
              <a:xfrm>
                <a:off x="4358640" y="5206660"/>
                <a:ext cx="3566160" cy="276999"/>
              </a:xfrm>
              <a:prstGeom prst="rect">
                <a:avLst/>
              </a:prstGeom>
              <a:noFill/>
            </p:spPr>
            <p:txBody>
              <a:bodyPr wrap="square" lIns="91440" tIns="0" rIns="91440" bIns="0">
                <a:spAutoFit/>
              </a:bodyPr>
              <a:lstStyle/>
              <a:p>
                <a:r>
                  <a:rPr lang="en-US" b="1" dirty="0">
                    <a:solidFill>
                      <a:srgbClr val="E84925"/>
                    </a:solidFill>
                    <a:latin typeface="Barlow Condensed Medium" panose="00000606000000000000" pitchFamily="2" charset="0"/>
                    <a:ea typeface="Inter" panose="02000503000000020004" pitchFamily="2" charset="0"/>
                  </a:rPr>
                  <a:t>INDUSTRY &amp; TRADE ASSOCIATIONS</a:t>
                </a:r>
                <a:endParaRPr lang="en-AE" b="1" dirty="0">
                  <a:solidFill>
                    <a:srgbClr val="E84925"/>
                  </a:solidFill>
                  <a:latin typeface="Barlow Condensed Medium" panose="00000606000000000000" pitchFamily="2" charset="0"/>
                  <a:ea typeface="Inter" panose="02000503000000020004" pitchFamily="2" charset="0"/>
                </a:endParaRPr>
              </a:p>
            </p:txBody>
          </p:sp>
        </p:grpSp>
        <p:grpSp>
          <p:nvGrpSpPr>
            <p:cNvPr id="46" name="Group 45">
              <a:extLst>
                <a:ext uri="{FF2B5EF4-FFF2-40B4-BE49-F238E27FC236}">
                  <a16:creationId xmlns:a16="http://schemas.microsoft.com/office/drawing/2014/main" id="{747D580A-4834-A411-2D9B-46405B8632DD}"/>
                </a:ext>
              </a:extLst>
            </p:cNvPr>
            <p:cNvGrpSpPr/>
            <p:nvPr/>
          </p:nvGrpSpPr>
          <p:grpSpPr>
            <a:xfrm>
              <a:off x="8420100" y="5634333"/>
              <a:ext cx="3566160" cy="1051265"/>
              <a:chOff x="8420100" y="5206660"/>
              <a:chExt cx="3566160" cy="1051265"/>
            </a:xfrm>
          </p:grpSpPr>
          <p:sp>
            <p:nvSpPr>
              <p:cNvPr id="32" name="Content Placeholder 4">
                <a:extLst>
                  <a:ext uri="{FF2B5EF4-FFF2-40B4-BE49-F238E27FC236}">
                    <a16:creationId xmlns:a16="http://schemas.microsoft.com/office/drawing/2014/main" id="{FAC8306B-B32D-0A35-6DA5-E0A2821ED859}"/>
                  </a:ext>
                </a:extLst>
              </p:cNvPr>
              <p:cNvSpPr txBox="1">
                <a:spLocks/>
              </p:cNvSpPr>
              <p:nvPr/>
            </p:nvSpPr>
            <p:spPr>
              <a:xfrm>
                <a:off x="8420100" y="5526405"/>
                <a:ext cx="3566160" cy="731520"/>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000" dirty="0">
                    <a:solidFill>
                      <a:srgbClr val="093E5E"/>
                    </a:solidFill>
                    <a:latin typeface="Arial Nova"/>
                    <a:ea typeface="Roboto"/>
                    <a:cs typeface="Arial"/>
                  </a:rPr>
                  <a:t>Universities, global think tanks and innovation hubs driving collaboration on advanced R&amp;D, emerging technologies and workforce readiness.</a:t>
                </a:r>
              </a:p>
            </p:txBody>
          </p:sp>
          <p:sp>
            <p:nvSpPr>
              <p:cNvPr id="33" name="TextBox 32">
                <a:extLst>
                  <a:ext uri="{FF2B5EF4-FFF2-40B4-BE49-F238E27FC236}">
                    <a16:creationId xmlns:a16="http://schemas.microsoft.com/office/drawing/2014/main" id="{4040A8C6-89E3-C058-4DC7-6950BB78F49C}"/>
                  </a:ext>
                </a:extLst>
              </p:cNvPr>
              <p:cNvSpPr txBox="1"/>
              <p:nvPr/>
            </p:nvSpPr>
            <p:spPr>
              <a:xfrm>
                <a:off x="8420100" y="5206660"/>
                <a:ext cx="3566160" cy="276999"/>
              </a:xfrm>
              <a:prstGeom prst="rect">
                <a:avLst/>
              </a:prstGeom>
              <a:noFill/>
            </p:spPr>
            <p:txBody>
              <a:bodyPr wrap="square" lIns="91440" tIns="0" rIns="91440" bIns="0">
                <a:spAutoFit/>
              </a:bodyPr>
              <a:lstStyle/>
              <a:p>
                <a:r>
                  <a:rPr lang="en-US" b="1" dirty="0">
                    <a:solidFill>
                      <a:srgbClr val="E84925"/>
                    </a:solidFill>
                    <a:latin typeface="Barlow Condensed Medium" panose="00000606000000000000" pitchFamily="2" charset="0"/>
                    <a:ea typeface="Inter" panose="02000503000000020004" pitchFamily="2" charset="0"/>
                  </a:rPr>
                  <a:t>ACADEMIA &amp; RESEARCH</a:t>
                </a:r>
              </a:p>
            </p:txBody>
          </p:sp>
        </p:grpSp>
      </p:grpSp>
      <p:sp>
        <p:nvSpPr>
          <p:cNvPr id="50" name="Content Placeholder 4">
            <a:extLst>
              <a:ext uri="{FF2B5EF4-FFF2-40B4-BE49-F238E27FC236}">
                <a16:creationId xmlns:a16="http://schemas.microsoft.com/office/drawing/2014/main" id="{590ACBDC-0C8B-25D3-3770-857F8CA67F60}"/>
              </a:ext>
            </a:extLst>
          </p:cNvPr>
          <p:cNvSpPr txBox="1">
            <a:spLocks/>
          </p:cNvSpPr>
          <p:nvPr/>
        </p:nvSpPr>
        <p:spPr>
          <a:xfrm>
            <a:off x="628403" y="1381760"/>
            <a:ext cx="9639547" cy="81542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dirty="0">
                <a:solidFill>
                  <a:srgbClr val="4D4D4F"/>
                </a:solidFill>
                <a:cs typeface="+mn-cs"/>
              </a:rPr>
              <a:t>Engage with high-value decision-makers, manufacturers, suppliers, solution providers, buyers, innovators and influencers from across the global power supply chain.</a:t>
            </a:r>
          </a:p>
        </p:txBody>
      </p:sp>
    </p:spTree>
    <p:extLst>
      <p:ext uri="{BB962C8B-B14F-4D97-AF65-F5344CB8AC3E}">
        <p14:creationId xmlns:p14="http://schemas.microsoft.com/office/powerpoint/2010/main" val="888703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28378-F0AF-BD89-7ADF-91A30C2207B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3779D01-4E8F-9AF4-7344-079CDE60E3BE}"/>
              </a:ext>
            </a:extLst>
          </p:cNvPr>
          <p:cNvSpPr>
            <a:spLocks noGrp="1"/>
          </p:cNvSpPr>
          <p:nvPr>
            <p:ph type="body" sz="quarter" idx="10"/>
          </p:nvPr>
        </p:nvSpPr>
        <p:spPr/>
        <p:txBody>
          <a:bodyPr/>
          <a:lstStyle/>
          <a:p>
            <a:r>
              <a:rPr lang="en-US" dirty="0"/>
              <a:t>BUYER SELLER MEET</a:t>
            </a:r>
          </a:p>
        </p:txBody>
      </p:sp>
      <p:sp>
        <p:nvSpPr>
          <p:cNvPr id="17" name="Content Placeholder 4">
            <a:extLst>
              <a:ext uri="{FF2B5EF4-FFF2-40B4-BE49-F238E27FC236}">
                <a16:creationId xmlns:a16="http://schemas.microsoft.com/office/drawing/2014/main" id="{CFD01006-DD06-6F67-18AA-F4FDD0523447}"/>
              </a:ext>
            </a:extLst>
          </p:cNvPr>
          <p:cNvSpPr txBox="1">
            <a:spLocks/>
          </p:cNvSpPr>
          <p:nvPr/>
        </p:nvSpPr>
        <p:spPr>
          <a:xfrm>
            <a:off x="8956742" y="1880365"/>
            <a:ext cx="2853556" cy="4011671"/>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hangingPunct="0">
              <a:lnSpc>
                <a:spcPct val="100000"/>
              </a:lnSpc>
              <a:spcBef>
                <a:spcPts val="0"/>
              </a:spcBef>
              <a:defRPr/>
            </a:pPr>
            <a:r>
              <a:rPr lang="en-US" sz="2200" dirty="0">
                <a:solidFill>
                  <a:schemeClr val="bg1"/>
                </a:solidFill>
                <a:latin typeface="Barlow Condensed SemiBold" panose="00000706000000000000" pitchFamily="2" charset="0"/>
                <a:cs typeface="+mn-cs"/>
              </a:rPr>
              <a:t>JOIN A COUNTRY PAVILION</a:t>
            </a:r>
          </a:p>
          <a:p>
            <a:pPr lvl="0" hangingPunct="0">
              <a:lnSpc>
                <a:spcPct val="100000"/>
              </a:lnSpc>
              <a:spcBef>
                <a:spcPts val="0"/>
              </a:spcBef>
              <a:defRPr/>
            </a:pPr>
            <a:br>
              <a:rPr kumimoji="0" lang="en-US" sz="1600" b="0" i="0" u="none" strike="noStrike" kern="1200" cap="none" spc="0" normalizeH="0" baseline="0" noProof="0" dirty="0">
                <a:ln>
                  <a:noFill/>
                </a:ln>
                <a:solidFill>
                  <a:schemeClr val="bg1"/>
                </a:solidFill>
                <a:effectLst/>
                <a:uLnTx/>
                <a:uFillTx/>
                <a:latin typeface="Barlow Condensed SemiBold" panose="00000706000000000000" pitchFamily="2" charset="0"/>
                <a:ea typeface="+mn-ea"/>
                <a:cs typeface="+mn-cs"/>
              </a:rPr>
            </a:br>
            <a:r>
              <a:rPr lang="en-US" dirty="0">
                <a:solidFill>
                  <a:schemeClr val="bg1"/>
                </a:solidFill>
                <a:cs typeface="+mn-cs"/>
              </a:rPr>
              <a:t>Showcase your national capabilities on a global stage. Exhibiting within a Country Pavilion elevates your visibility, strengthens bilateral trade links and connects you with Indian buyers seeking trusted international partners. Ideal for trade bodies, government delegations and export focused suppliers.</a:t>
            </a:r>
            <a:endParaRPr kumimoji="0" lang="en-GB" sz="1600" b="1" i="0" u="none" strike="noStrike" kern="1200" cap="none" spc="0" normalizeH="0" baseline="0" noProof="0" dirty="0">
              <a:ln>
                <a:noFill/>
              </a:ln>
              <a:solidFill>
                <a:schemeClr val="bg1"/>
              </a:solidFill>
              <a:effectLst/>
              <a:uLnTx/>
              <a:uFillTx/>
              <a:latin typeface="Arial Nova" panose="020B0504020202020204" pitchFamily="34" charset="0"/>
              <a:ea typeface="+mn-ea"/>
              <a:cs typeface="+mn-cs"/>
            </a:endParaRPr>
          </a:p>
        </p:txBody>
      </p:sp>
      <p:sp>
        <p:nvSpPr>
          <p:cNvPr id="26" name="Content Placeholder 4">
            <a:extLst>
              <a:ext uri="{FF2B5EF4-FFF2-40B4-BE49-F238E27FC236}">
                <a16:creationId xmlns:a16="http://schemas.microsoft.com/office/drawing/2014/main" id="{AE58BF47-4A5F-8977-422C-121A048E9AD5}"/>
              </a:ext>
            </a:extLst>
          </p:cNvPr>
          <p:cNvSpPr txBox="1">
            <a:spLocks/>
          </p:cNvSpPr>
          <p:nvPr/>
        </p:nvSpPr>
        <p:spPr>
          <a:xfrm>
            <a:off x="628403" y="1381760"/>
            <a:ext cx="10877797" cy="81542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400" dirty="0">
                <a:solidFill>
                  <a:srgbClr val="4D4D4F"/>
                </a:solidFill>
                <a:cs typeface="+mn-cs"/>
              </a:rPr>
              <a:t>The Bharat Electricity Summit Buyer–Seller Meet is designed to accelerate partnerships and unlock new business opportunities across the global power supply chain. By facilitating pre-arranged, high-value meetings between qualified buyers and leading solution providers, the </a:t>
            </a:r>
            <a:r>
              <a:rPr lang="en-US" sz="1400" dirty="0" err="1">
                <a:solidFill>
                  <a:srgbClr val="4D4D4F"/>
                </a:solidFill>
                <a:cs typeface="+mn-cs"/>
              </a:rPr>
              <a:t>programme</a:t>
            </a:r>
            <a:r>
              <a:rPr lang="en-US" sz="1400" dirty="0">
                <a:solidFill>
                  <a:srgbClr val="4D4D4F"/>
                </a:solidFill>
                <a:cs typeface="+mn-cs"/>
              </a:rPr>
              <a:t> ensures meaningful engagement, efficient dealmaking, and maximum ROI — all under one roof.</a:t>
            </a:r>
          </a:p>
        </p:txBody>
      </p:sp>
      <p:graphicFrame>
        <p:nvGraphicFramePr>
          <p:cNvPr id="30" name="Table 29">
            <a:extLst>
              <a:ext uri="{FF2B5EF4-FFF2-40B4-BE49-F238E27FC236}">
                <a16:creationId xmlns:a16="http://schemas.microsoft.com/office/drawing/2014/main" id="{CDB98E41-42EF-0D25-8848-5B96A4247D0D}"/>
              </a:ext>
            </a:extLst>
          </p:cNvPr>
          <p:cNvGraphicFramePr>
            <a:graphicFrameLocks noGrp="1"/>
          </p:cNvGraphicFramePr>
          <p:nvPr>
            <p:extLst>
              <p:ext uri="{D42A27DB-BD31-4B8C-83A1-F6EECF244321}">
                <p14:modId xmlns:p14="http://schemas.microsoft.com/office/powerpoint/2010/main" val="939575744"/>
              </p:ext>
            </p:extLst>
          </p:nvPr>
        </p:nvGraphicFramePr>
        <p:xfrm>
          <a:off x="628403" y="3337559"/>
          <a:ext cx="7526008" cy="3285012"/>
        </p:xfrm>
        <a:graphic>
          <a:graphicData uri="http://schemas.openxmlformats.org/drawingml/2006/table">
            <a:tbl>
              <a:tblPr firstRow="1" bandRow="1">
                <a:tableStyleId>{2D5ABB26-0587-4C30-8999-92F81FD0307C}</a:tableStyleId>
              </a:tblPr>
              <a:tblGrid>
                <a:gridCol w="639317">
                  <a:extLst>
                    <a:ext uri="{9D8B030D-6E8A-4147-A177-3AD203B41FA5}">
                      <a16:colId xmlns:a16="http://schemas.microsoft.com/office/drawing/2014/main" val="1273292145"/>
                    </a:ext>
                  </a:extLst>
                </a:gridCol>
                <a:gridCol w="6886691">
                  <a:extLst>
                    <a:ext uri="{9D8B030D-6E8A-4147-A177-3AD203B41FA5}">
                      <a16:colId xmlns:a16="http://schemas.microsoft.com/office/drawing/2014/main" val="930988391"/>
                    </a:ext>
                  </a:extLst>
                </a:gridCol>
              </a:tblGrid>
              <a:tr h="821253">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endParaRPr kumimoji="0" lang="en-US" sz="11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endParaRPr>
                    </a:p>
                  </a:txBody>
                  <a:tcPr anchor="ctr">
                    <a:lnT w="12700" cap="flat" cmpd="sng" algn="ctr">
                      <a:noFill/>
                      <a:prstDash val="solid"/>
                      <a:round/>
                      <a:headEnd type="none" w="med" len="med"/>
                      <a:tailEnd type="none" w="med" len="med"/>
                    </a:lnT>
                    <a:lnB w="12700" cap="flat" cmpd="sng" algn="ctr">
                      <a:solidFill>
                        <a:srgbClr val="E84A2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r>
                        <a:rPr kumimoji="0" lang="en-US" sz="1800" b="0" i="0" u="none" strike="noStrike" kern="1200" cap="none" spc="0" normalizeH="0" baseline="0" noProof="0" dirty="0">
                          <a:ln>
                            <a:noFill/>
                          </a:ln>
                          <a:solidFill>
                            <a:srgbClr val="E84925"/>
                          </a:solidFill>
                          <a:effectLst/>
                          <a:uLnTx/>
                          <a:uFillTx/>
                          <a:latin typeface="Barlow Condensed SemiBold" panose="00000706000000000000" pitchFamily="2" charset="0"/>
                          <a:ea typeface="+mn-ea"/>
                          <a:cs typeface="+mn-cs"/>
                        </a:rPr>
                        <a:t>QUALIFIED BUYER ACCESS</a:t>
                      </a:r>
                      <a:br>
                        <a:rPr kumimoji="0" lang="en-US" sz="1800" b="0" i="0" u="none" strike="noStrike" kern="1200" cap="none" spc="0" normalizeH="0" baseline="0" noProof="0" dirty="0">
                          <a:ln>
                            <a:noFill/>
                          </a:ln>
                          <a:solidFill>
                            <a:srgbClr val="E84925"/>
                          </a:solidFill>
                          <a:effectLst/>
                          <a:uLnTx/>
                          <a:uFillTx/>
                          <a:latin typeface="Barlow Condensed SemiBold" panose="00000706000000000000" pitchFamily="2" charset="0"/>
                          <a:ea typeface="+mn-ea"/>
                          <a:cs typeface="+mn-cs"/>
                        </a:rPr>
                      </a:br>
                      <a:r>
                        <a:rPr kumimoji="0" lang="en-US" sz="12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rPr>
                        <a:t>Meet directly with pre-screened, high-value global buyers actively sourcing solutions for current and upcoming projects.</a:t>
                      </a:r>
                    </a:p>
                  </a:txBody>
                  <a:tcPr anchor="ctr">
                    <a:lnT w="12700" cap="flat" cmpd="sng" algn="ctr">
                      <a:noFill/>
                      <a:prstDash val="solid"/>
                      <a:round/>
                      <a:headEnd type="none" w="med" len="med"/>
                      <a:tailEnd type="none" w="med" len="med"/>
                    </a:lnT>
                    <a:lnB w="12700" cap="flat" cmpd="sng" algn="ctr">
                      <a:solidFill>
                        <a:srgbClr val="E84A26"/>
                      </a:solidFill>
                      <a:prstDash val="solid"/>
                      <a:round/>
                      <a:headEnd type="none" w="med" len="med"/>
                      <a:tailEnd type="none" w="med" len="med"/>
                    </a:lnB>
                  </a:tcPr>
                </a:tc>
                <a:extLst>
                  <a:ext uri="{0D108BD9-81ED-4DB2-BD59-A6C34878D82A}">
                    <a16:rowId xmlns:a16="http://schemas.microsoft.com/office/drawing/2014/main" val="2522030808"/>
                  </a:ext>
                </a:extLst>
              </a:tr>
              <a:tr h="821253">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endParaRPr kumimoji="0" lang="en-US" sz="11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endParaRPr>
                    </a:p>
                  </a:txBody>
                  <a:tcPr anchor="ctr">
                    <a:lnT w="12700" cap="flat" cmpd="sng" algn="ctr">
                      <a:solidFill>
                        <a:srgbClr val="E84A26"/>
                      </a:solidFill>
                      <a:prstDash val="solid"/>
                      <a:round/>
                      <a:headEnd type="none" w="med" len="med"/>
                      <a:tailEnd type="none" w="med" len="med"/>
                    </a:lnT>
                    <a:lnB w="12700" cap="flat" cmpd="sng" algn="ctr">
                      <a:solidFill>
                        <a:srgbClr val="E84A2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r>
                        <a:rPr kumimoji="0" lang="en-US" sz="1800" b="0" i="0" u="none" strike="noStrike" kern="1200" cap="none" spc="0" normalizeH="0" baseline="0" noProof="0" dirty="0">
                          <a:ln>
                            <a:noFill/>
                          </a:ln>
                          <a:solidFill>
                            <a:srgbClr val="E84925"/>
                          </a:solidFill>
                          <a:effectLst/>
                          <a:uLnTx/>
                          <a:uFillTx/>
                          <a:latin typeface="Barlow Condensed SemiBold" panose="00000706000000000000" pitchFamily="2" charset="0"/>
                          <a:ea typeface="+mn-ea"/>
                          <a:cs typeface="+mn-cs"/>
                        </a:rPr>
                        <a:t>ACCELERATED SALES CYCLE</a:t>
                      </a:r>
                      <a:br>
                        <a:rPr kumimoji="0" lang="en-US" sz="1800" b="0" i="0" u="none" strike="noStrike" kern="1200" cap="none" spc="0" normalizeH="0" baseline="0" noProof="0" dirty="0">
                          <a:ln>
                            <a:noFill/>
                          </a:ln>
                          <a:solidFill>
                            <a:srgbClr val="E84925"/>
                          </a:solidFill>
                          <a:effectLst/>
                          <a:uLnTx/>
                          <a:uFillTx/>
                          <a:latin typeface="Barlow Condensed SemiBold" panose="00000706000000000000" pitchFamily="2" charset="0"/>
                          <a:ea typeface="+mn-ea"/>
                          <a:cs typeface="+mn-cs"/>
                        </a:rPr>
                      </a:br>
                      <a:r>
                        <a:rPr kumimoji="0" lang="en-US" sz="12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rPr>
                        <a:t>Engage decision-makers at the right time, in the right place — reducing sales lead times and </a:t>
                      </a:r>
                      <a:r>
                        <a:rPr kumimoji="0" lang="en-US" sz="1200" b="0" i="0" u="none" strike="noStrike" kern="1200" cap="none" spc="0" normalizeH="0" baseline="0" noProof="0" dirty="0" err="1">
                          <a:ln>
                            <a:noFill/>
                          </a:ln>
                          <a:solidFill>
                            <a:srgbClr val="4D4D4F"/>
                          </a:solidFill>
                          <a:effectLst/>
                          <a:uLnTx/>
                          <a:uFillTx/>
                          <a:latin typeface="Arial Nova" panose="020B0504020202020204" pitchFamily="34" charset="0"/>
                          <a:ea typeface="+mn-ea"/>
                          <a:cs typeface="+mn-cs"/>
                        </a:rPr>
                        <a:t>maximising</a:t>
                      </a:r>
                      <a:r>
                        <a:rPr kumimoji="0" lang="en-US" sz="12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rPr>
                        <a:t> business outcomes.</a:t>
                      </a:r>
                    </a:p>
                  </a:txBody>
                  <a:tcPr anchor="ctr">
                    <a:lnT w="12700" cap="flat" cmpd="sng" algn="ctr">
                      <a:solidFill>
                        <a:srgbClr val="E84A26"/>
                      </a:solidFill>
                      <a:prstDash val="solid"/>
                      <a:round/>
                      <a:headEnd type="none" w="med" len="med"/>
                      <a:tailEnd type="none" w="med" len="med"/>
                    </a:lnT>
                    <a:lnB w="12700" cap="flat" cmpd="sng" algn="ctr">
                      <a:solidFill>
                        <a:srgbClr val="E84A26"/>
                      </a:solidFill>
                      <a:prstDash val="solid"/>
                      <a:round/>
                      <a:headEnd type="none" w="med" len="med"/>
                      <a:tailEnd type="none" w="med" len="med"/>
                    </a:lnB>
                  </a:tcPr>
                </a:tc>
                <a:extLst>
                  <a:ext uri="{0D108BD9-81ED-4DB2-BD59-A6C34878D82A}">
                    <a16:rowId xmlns:a16="http://schemas.microsoft.com/office/drawing/2014/main" val="10085700"/>
                  </a:ext>
                </a:extLst>
              </a:tr>
              <a:tr h="821253">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endParaRPr kumimoji="0" lang="en-US" sz="11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endParaRPr>
                    </a:p>
                  </a:txBody>
                  <a:tcPr anchor="ctr">
                    <a:lnT w="12700" cap="flat" cmpd="sng" algn="ctr">
                      <a:solidFill>
                        <a:srgbClr val="E84A26"/>
                      </a:solidFill>
                      <a:prstDash val="solid"/>
                      <a:round/>
                      <a:headEnd type="none" w="med" len="med"/>
                      <a:tailEnd type="none" w="med" len="med"/>
                    </a:lnT>
                    <a:lnB w="12700" cap="flat" cmpd="sng" algn="ctr">
                      <a:solidFill>
                        <a:srgbClr val="E84A2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r>
                        <a:rPr kumimoji="0" lang="en-US" sz="1800" b="0" i="0" u="none" strike="noStrike" kern="1200" cap="none" spc="0" normalizeH="0" baseline="0" noProof="0" dirty="0">
                          <a:ln>
                            <a:noFill/>
                          </a:ln>
                          <a:solidFill>
                            <a:srgbClr val="E84925"/>
                          </a:solidFill>
                          <a:effectLst/>
                          <a:uLnTx/>
                          <a:uFillTx/>
                          <a:latin typeface="Barlow Condensed SemiBold" panose="00000706000000000000" pitchFamily="2" charset="0"/>
                          <a:ea typeface="+mn-ea"/>
                          <a:cs typeface="+mn-cs"/>
                        </a:rPr>
                        <a:t>ENHANCED VISIBILITY</a:t>
                      </a:r>
                      <a:br>
                        <a:rPr kumimoji="0" lang="en-US" sz="1800" b="0" i="0" u="none" strike="noStrike" kern="1200" cap="none" spc="0" normalizeH="0" baseline="0" noProof="0" dirty="0">
                          <a:ln>
                            <a:noFill/>
                          </a:ln>
                          <a:solidFill>
                            <a:srgbClr val="E84925"/>
                          </a:solidFill>
                          <a:effectLst/>
                          <a:uLnTx/>
                          <a:uFillTx/>
                          <a:latin typeface="Barlow Condensed SemiBold" panose="00000706000000000000" pitchFamily="2" charset="0"/>
                          <a:ea typeface="+mn-ea"/>
                          <a:cs typeface="+mn-cs"/>
                        </a:rPr>
                      </a:br>
                      <a:r>
                        <a:rPr kumimoji="0" lang="en-US" sz="12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rPr>
                        <a:t>Stand out as a key partner in the global power and electricity transformation by participating in exclusive meetings.</a:t>
                      </a:r>
                    </a:p>
                  </a:txBody>
                  <a:tcPr anchor="ctr">
                    <a:lnT w="12700" cap="flat" cmpd="sng" algn="ctr">
                      <a:solidFill>
                        <a:srgbClr val="E84A26"/>
                      </a:solidFill>
                      <a:prstDash val="solid"/>
                      <a:round/>
                      <a:headEnd type="none" w="med" len="med"/>
                      <a:tailEnd type="none" w="med" len="med"/>
                    </a:lnT>
                    <a:lnB w="12700" cap="flat" cmpd="sng" algn="ctr">
                      <a:solidFill>
                        <a:srgbClr val="E84A26"/>
                      </a:solidFill>
                      <a:prstDash val="solid"/>
                      <a:round/>
                      <a:headEnd type="none" w="med" len="med"/>
                      <a:tailEnd type="none" w="med" len="med"/>
                    </a:lnB>
                  </a:tcPr>
                </a:tc>
                <a:extLst>
                  <a:ext uri="{0D108BD9-81ED-4DB2-BD59-A6C34878D82A}">
                    <a16:rowId xmlns:a16="http://schemas.microsoft.com/office/drawing/2014/main" val="1089859992"/>
                  </a:ext>
                </a:extLst>
              </a:tr>
              <a:tr h="821253">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endParaRPr kumimoji="0" lang="en-US" sz="11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endParaRPr>
                    </a:p>
                  </a:txBody>
                  <a:tcPr anchor="ctr">
                    <a:lnT w="12700" cap="flat" cmpd="sng" algn="ctr">
                      <a:solidFill>
                        <a:srgbClr val="E84A26"/>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r>
                        <a:rPr kumimoji="0" lang="en-US" sz="1800" b="0" i="0" u="none" strike="noStrike" kern="1200" cap="none" spc="0" normalizeH="0" baseline="0" noProof="0" dirty="0">
                          <a:ln>
                            <a:noFill/>
                          </a:ln>
                          <a:solidFill>
                            <a:srgbClr val="E84925"/>
                          </a:solidFill>
                          <a:effectLst/>
                          <a:uLnTx/>
                          <a:uFillTx/>
                          <a:latin typeface="Barlow Condensed SemiBold" panose="00000706000000000000" pitchFamily="2" charset="0"/>
                          <a:ea typeface="+mn-ea"/>
                          <a:cs typeface="+mn-cs"/>
                        </a:rPr>
                        <a:t>ROI-DRIVEN PROGRAMME</a:t>
                      </a:r>
                      <a:br>
                        <a:rPr kumimoji="0" lang="en-US" sz="12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rPr>
                      </a:br>
                      <a:r>
                        <a:rPr kumimoji="0" lang="en-US" sz="12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rPr>
                        <a:t>Convert conversations into contracts by connecting with buyers who are committed to sourcing new technologies, equipment, and services.</a:t>
                      </a:r>
                    </a:p>
                  </a:txBody>
                  <a:tcPr anchor="ctr">
                    <a:lnT w="12700" cap="flat" cmpd="sng" algn="ctr">
                      <a:solidFill>
                        <a:srgbClr val="E84A26"/>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592719072"/>
                  </a:ext>
                </a:extLst>
              </a:tr>
            </a:tbl>
          </a:graphicData>
        </a:graphic>
      </p:graphicFrame>
      <p:pic>
        <p:nvPicPr>
          <p:cNvPr id="33" name="Picture 32" descr="A logo with a black background&#10;&#10;AI-generated content may be incorrect.">
            <a:extLst>
              <a:ext uri="{FF2B5EF4-FFF2-40B4-BE49-F238E27FC236}">
                <a16:creationId xmlns:a16="http://schemas.microsoft.com/office/drawing/2014/main" id="{2F6D494A-7123-A5D0-99CE-550CB9DFE985}"/>
              </a:ext>
            </a:extLst>
          </p:cNvPr>
          <p:cNvPicPr>
            <a:picLocks noChangeAspect="1"/>
          </p:cNvPicPr>
          <p:nvPr/>
        </p:nvPicPr>
        <p:blipFill>
          <a:blip r:embed="rId3"/>
          <a:stretch>
            <a:fillRect/>
          </a:stretch>
        </p:blipFill>
        <p:spPr>
          <a:xfrm>
            <a:off x="707833" y="3467100"/>
            <a:ext cx="457200" cy="457200"/>
          </a:xfrm>
          <a:prstGeom prst="rect">
            <a:avLst/>
          </a:prstGeom>
        </p:spPr>
      </p:pic>
      <p:pic>
        <p:nvPicPr>
          <p:cNvPr id="34" name="Picture 33" descr="A logo with a black background&#10;&#10;AI-generated content may be incorrect.">
            <a:extLst>
              <a:ext uri="{FF2B5EF4-FFF2-40B4-BE49-F238E27FC236}">
                <a16:creationId xmlns:a16="http://schemas.microsoft.com/office/drawing/2014/main" id="{0CE5800E-C94C-4BA6-F541-1451EDF71AB9}"/>
              </a:ext>
            </a:extLst>
          </p:cNvPr>
          <p:cNvPicPr>
            <a:picLocks noChangeAspect="1"/>
          </p:cNvPicPr>
          <p:nvPr/>
        </p:nvPicPr>
        <p:blipFill>
          <a:blip r:embed="rId3"/>
          <a:stretch>
            <a:fillRect/>
          </a:stretch>
        </p:blipFill>
        <p:spPr>
          <a:xfrm>
            <a:off x="707833" y="4321675"/>
            <a:ext cx="457200" cy="457200"/>
          </a:xfrm>
          <a:prstGeom prst="rect">
            <a:avLst/>
          </a:prstGeom>
        </p:spPr>
      </p:pic>
      <p:pic>
        <p:nvPicPr>
          <p:cNvPr id="35" name="Picture 34" descr="A logo with a black background&#10;&#10;AI-generated content may be incorrect.">
            <a:extLst>
              <a:ext uri="{FF2B5EF4-FFF2-40B4-BE49-F238E27FC236}">
                <a16:creationId xmlns:a16="http://schemas.microsoft.com/office/drawing/2014/main" id="{87B5F342-A126-A85C-D235-C45F326D2A7C}"/>
              </a:ext>
            </a:extLst>
          </p:cNvPr>
          <p:cNvPicPr>
            <a:picLocks noChangeAspect="1"/>
          </p:cNvPicPr>
          <p:nvPr/>
        </p:nvPicPr>
        <p:blipFill>
          <a:blip r:embed="rId3"/>
          <a:stretch>
            <a:fillRect/>
          </a:stretch>
        </p:blipFill>
        <p:spPr>
          <a:xfrm>
            <a:off x="707833" y="5124948"/>
            <a:ext cx="457200" cy="457200"/>
          </a:xfrm>
          <a:prstGeom prst="rect">
            <a:avLst/>
          </a:prstGeom>
        </p:spPr>
      </p:pic>
      <p:pic>
        <p:nvPicPr>
          <p:cNvPr id="36" name="Picture 35" descr="A logo with a black background&#10;&#10;AI-generated content may be incorrect.">
            <a:extLst>
              <a:ext uri="{FF2B5EF4-FFF2-40B4-BE49-F238E27FC236}">
                <a16:creationId xmlns:a16="http://schemas.microsoft.com/office/drawing/2014/main" id="{246FC19D-D5B6-E1C0-FF87-A9566CB7083B}"/>
              </a:ext>
            </a:extLst>
          </p:cNvPr>
          <p:cNvPicPr>
            <a:picLocks noChangeAspect="1"/>
          </p:cNvPicPr>
          <p:nvPr/>
        </p:nvPicPr>
        <p:blipFill>
          <a:blip r:embed="rId3"/>
          <a:stretch>
            <a:fillRect/>
          </a:stretch>
        </p:blipFill>
        <p:spPr>
          <a:xfrm>
            <a:off x="707833" y="5926310"/>
            <a:ext cx="457200" cy="457200"/>
          </a:xfrm>
          <a:prstGeom prst="rect">
            <a:avLst/>
          </a:prstGeom>
        </p:spPr>
      </p:pic>
      <p:pic>
        <p:nvPicPr>
          <p:cNvPr id="39" name="Picture 38">
            <a:extLst>
              <a:ext uri="{FF2B5EF4-FFF2-40B4-BE49-F238E27FC236}">
                <a16:creationId xmlns:a16="http://schemas.microsoft.com/office/drawing/2014/main" id="{79948482-436A-1906-118C-03124F2A6526}"/>
              </a:ext>
            </a:extLst>
          </p:cNvPr>
          <p:cNvPicPr>
            <a:picLocks noChangeAspect="1"/>
          </p:cNvPicPr>
          <p:nvPr/>
        </p:nvPicPr>
        <p:blipFill>
          <a:blip r:embed="rId4"/>
          <a:stretch>
            <a:fillRect/>
          </a:stretch>
        </p:blipFill>
        <p:spPr>
          <a:xfrm>
            <a:off x="8573008" y="2775370"/>
            <a:ext cx="3621024" cy="4082630"/>
          </a:xfrm>
          <a:prstGeom prst="rect">
            <a:avLst/>
          </a:prstGeom>
        </p:spPr>
      </p:pic>
      <p:sp>
        <p:nvSpPr>
          <p:cNvPr id="40" name="Content Placeholder 4">
            <a:extLst>
              <a:ext uri="{FF2B5EF4-FFF2-40B4-BE49-F238E27FC236}">
                <a16:creationId xmlns:a16="http://schemas.microsoft.com/office/drawing/2014/main" id="{1500CB04-8111-51BF-7B5E-5A149AF65837}"/>
              </a:ext>
            </a:extLst>
          </p:cNvPr>
          <p:cNvSpPr txBox="1">
            <a:spLocks/>
          </p:cNvSpPr>
          <p:nvPr/>
        </p:nvSpPr>
        <p:spPr>
          <a:xfrm>
            <a:off x="628402" y="2197187"/>
            <a:ext cx="7526009" cy="81542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400" dirty="0">
                <a:solidFill>
                  <a:srgbClr val="4D4D4F"/>
                </a:solidFill>
                <a:cs typeface="+mn-cs"/>
              </a:rPr>
              <a:t>This exclusive initiative serves as a catalyst for business growth, enabling project developers, EPCs, MSMEs, policymakers, manufacturers, and investors to connect directly with global innovators, technology leaders, and solution providers driving the future of clean energy.</a:t>
            </a:r>
          </a:p>
        </p:txBody>
      </p:sp>
    </p:spTree>
    <p:extLst>
      <p:ext uri="{BB962C8B-B14F-4D97-AF65-F5344CB8AC3E}">
        <p14:creationId xmlns:p14="http://schemas.microsoft.com/office/powerpoint/2010/main" val="1573481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5395F-6B92-5A62-E829-18EF02CA6DF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924B7B6-24EA-66FC-ABD2-4DC1C295AD47}"/>
              </a:ext>
            </a:extLst>
          </p:cNvPr>
          <p:cNvSpPr>
            <a:spLocks noGrp="1"/>
          </p:cNvSpPr>
          <p:nvPr>
            <p:ph type="body" sz="quarter" idx="10"/>
          </p:nvPr>
        </p:nvSpPr>
        <p:spPr/>
        <p:txBody>
          <a:bodyPr/>
          <a:lstStyle/>
          <a:p>
            <a:r>
              <a:rPr lang="en-US" dirty="0"/>
              <a:t>CONFERENCES</a:t>
            </a:r>
          </a:p>
        </p:txBody>
      </p:sp>
      <p:sp>
        <p:nvSpPr>
          <p:cNvPr id="26" name="Content Placeholder 4">
            <a:extLst>
              <a:ext uri="{FF2B5EF4-FFF2-40B4-BE49-F238E27FC236}">
                <a16:creationId xmlns:a16="http://schemas.microsoft.com/office/drawing/2014/main" id="{8C7FE496-3B4F-3588-1EEF-A65DA168A1A0}"/>
              </a:ext>
            </a:extLst>
          </p:cNvPr>
          <p:cNvSpPr txBox="1">
            <a:spLocks/>
          </p:cNvSpPr>
          <p:nvPr/>
        </p:nvSpPr>
        <p:spPr>
          <a:xfrm>
            <a:off x="506473" y="3238500"/>
            <a:ext cx="4560827" cy="165240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400" dirty="0">
                <a:solidFill>
                  <a:srgbClr val="4D4D4F"/>
                </a:solidFill>
                <a:cs typeface="+mn-cs"/>
              </a:rPr>
              <a:t>Bharat Electricity Summit accelerates India’s power sector evolution by convening global industry experts, regulators, policymakers and innovators to champion breakthroughs in power generation and distribution, grid upgrades and </a:t>
            </a:r>
            <a:r>
              <a:rPr lang="en-US" sz="1400" dirty="0" err="1">
                <a:solidFill>
                  <a:srgbClr val="4D4D4F"/>
                </a:solidFill>
                <a:cs typeface="+mn-cs"/>
              </a:rPr>
              <a:t>modernisation</a:t>
            </a:r>
            <a:r>
              <a:rPr lang="en-US" sz="1400" dirty="0">
                <a:solidFill>
                  <a:srgbClr val="4D4D4F"/>
                </a:solidFill>
                <a:cs typeface="+mn-cs"/>
              </a:rPr>
              <a:t>, renewable scaling and storage ecosystems, forging pathways to a robust and equitable energy landscape.</a:t>
            </a:r>
          </a:p>
          <a:p>
            <a:pPr>
              <a:lnSpc>
                <a:spcPct val="100000"/>
              </a:lnSpc>
            </a:pPr>
            <a:r>
              <a:rPr lang="en-US" sz="1400" dirty="0">
                <a:solidFill>
                  <a:srgbClr val="4D4D4F"/>
                </a:solidFill>
                <a:cs typeface="+mn-cs"/>
              </a:rPr>
              <a:t>Dynamic keynotes, high-level discussions, expert forums, collaborative roundtables and interactive workshops deliver frontier insights across power value chain fueling progress through knowledge exchange and strategic alliances crucial for a sustainable, accessible and reliable energy future.</a:t>
            </a:r>
          </a:p>
        </p:txBody>
      </p:sp>
      <p:graphicFrame>
        <p:nvGraphicFramePr>
          <p:cNvPr id="30" name="Table 29">
            <a:extLst>
              <a:ext uri="{FF2B5EF4-FFF2-40B4-BE49-F238E27FC236}">
                <a16:creationId xmlns:a16="http://schemas.microsoft.com/office/drawing/2014/main" id="{ADE9E4DE-AF47-2D99-F76E-433E89C0CD46}"/>
              </a:ext>
            </a:extLst>
          </p:cNvPr>
          <p:cNvGraphicFramePr>
            <a:graphicFrameLocks noGrp="1"/>
          </p:cNvGraphicFramePr>
          <p:nvPr>
            <p:extLst>
              <p:ext uri="{D42A27DB-BD31-4B8C-83A1-F6EECF244321}">
                <p14:modId xmlns:p14="http://schemas.microsoft.com/office/powerpoint/2010/main" val="2980776184"/>
              </p:ext>
            </p:extLst>
          </p:nvPr>
        </p:nvGraphicFramePr>
        <p:xfrm>
          <a:off x="5189230" y="3238500"/>
          <a:ext cx="6496297" cy="3404736"/>
        </p:xfrm>
        <a:graphic>
          <a:graphicData uri="http://schemas.openxmlformats.org/drawingml/2006/table">
            <a:tbl>
              <a:tblPr firstRow="1" bandRow="1">
                <a:tableStyleId>{2D5ABB26-0587-4C30-8999-92F81FD0307C}</a:tableStyleId>
              </a:tblPr>
              <a:tblGrid>
                <a:gridCol w="551845">
                  <a:extLst>
                    <a:ext uri="{9D8B030D-6E8A-4147-A177-3AD203B41FA5}">
                      <a16:colId xmlns:a16="http://schemas.microsoft.com/office/drawing/2014/main" val="1273292145"/>
                    </a:ext>
                  </a:extLst>
                </a:gridCol>
                <a:gridCol w="5944452">
                  <a:extLst>
                    <a:ext uri="{9D8B030D-6E8A-4147-A177-3AD203B41FA5}">
                      <a16:colId xmlns:a16="http://schemas.microsoft.com/office/drawing/2014/main" val="930988391"/>
                    </a:ext>
                  </a:extLst>
                </a:gridCol>
              </a:tblGrid>
              <a:tr h="1134912">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endParaRPr kumimoji="0" lang="en-US" sz="11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endParaRPr>
                    </a:p>
                  </a:txBody>
                  <a:tcPr anchor="ctr">
                    <a:lnT w="12700" cap="flat" cmpd="sng" algn="ctr">
                      <a:noFill/>
                      <a:prstDash val="solid"/>
                      <a:round/>
                      <a:headEnd type="none" w="med" len="med"/>
                      <a:tailEnd type="none" w="med" len="med"/>
                    </a:lnT>
                    <a:lnB w="12700" cap="flat" cmpd="sng" algn="ctr">
                      <a:solidFill>
                        <a:srgbClr val="E84A2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r>
                        <a:rPr kumimoji="0" lang="en-US" sz="1800" b="0" i="0" u="none" strike="noStrike" kern="1200" cap="none" spc="0" normalizeH="0" baseline="0" noProof="0" dirty="0">
                          <a:ln>
                            <a:noFill/>
                          </a:ln>
                          <a:solidFill>
                            <a:srgbClr val="E84925"/>
                          </a:solidFill>
                          <a:effectLst/>
                          <a:uLnTx/>
                          <a:uFillTx/>
                          <a:latin typeface="Barlow Condensed SemiBold" panose="00000706000000000000" pitchFamily="2" charset="0"/>
                          <a:ea typeface="+mn-ea"/>
                          <a:cs typeface="+mn-cs"/>
                        </a:rPr>
                        <a:t>STRATEGIC CONFERENCE</a:t>
                      </a:r>
                      <a:br>
                        <a:rPr kumimoji="0" lang="en-US" sz="1800" b="0" i="0" u="none" strike="noStrike" kern="1200" cap="none" spc="0" normalizeH="0" baseline="0" noProof="0" dirty="0">
                          <a:ln>
                            <a:noFill/>
                          </a:ln>
                          <a:solidFill>
                            <a:srgbClr val="E84925"/>
                          </a:solidFill>
                          <a:effectLst/>
                          <a:uLnTx/>
                          <a:uFillTx/>
                          <a:latin typeface="Barlow Condensed SemiBold" panose="00000706000000000000" pitchFamily="2" charset="0"/>
                          <a:ea typeface="+mn-ea"/>
                          <a:cs typeface="+mn-cs"/>
                        </a:rPr>
                      </a:br>
                      <a:r>
                        <a:rPr kumimoji="0" lang="en-US" sz="12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rPr>
                        <a:t>The Strategic Conference will unite ministers, policymakers, global CEOs and senior decision-makers from across the power and electricity sector. This high-level gathering is designed to drive India’s bold power future with solutions that resonate globally.</a:t>
                      </a:r>
                    </a:p>
                  </a:txBody>
                  <a:tcPr anchor="ctr">
                    <a:lnT w="12700" cap="flat" cmpd="sng" algn="ctr">
                      <a:noFill/>
                      <a:prstDash val="solid"/>
                      <a:round/>
                      <a:headEnd type="none" w="med" len="med"/>
                      <a:tailEnd type="none" w="med" len="med"/>
                    </a:lnT>
                    <a:lnB w="12700" cap="flat" cmpd="sng" algn="ctr">
                      <a:solidFill>
                        <a:srgbClr val="E84A26"/>
                      </a:solidFill>
                      <a:prstDash val="solid"/>
                      <a:round/>
                      <a:headEnd type="none" w="med" len="med"/>
                      <a:tailEnd type="none" w="med" len="med"/>
                    </a:lnB>
                  </a:tcPr>
                </a:tc>
                <a:extLst>
                  <a:ext uri="{0D108BD9-81ED-4DB2-BD59-A6C34878D82A}">
                    <a16:rowId xmlns:a16="http://schemas.microsoft.com/office/drawing/2014/main" val="2522030808"/>
                  </a:ext>
                </a:extLst>
              </a:tr>
              <a:tr h="1134912">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endParaRPr kumimoji="0" lang="en-US" sz="11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endParaRPr>
                    </a:p>
                  </a:txBody>
                  <a:tcPr anchor="ctr">
                    <a:lnT w="12700" cap="flat" cmpd="sng" algn="ctr">
                      <a:solidFill>
                        <a:srgbClr val="E84A26"/>
                      </a:solidFill>
                      <a:prstDash val="solid"/>
                      <a:round/>
                      <a:headEnd type="none" w="med" len="med"/>
                      <a:tailEnd type="none" w="med" len="med"/>
                    </a:lnT>
                    <a:lnB w="12700" cap="flat" cmpd="sng" algn="ctr">
                      <a:solidFill>
                        <a:srgbClr val="E84A2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r>
                        <a:rPr kumimoji="0" lang="en-US" sz="1800" b="0" i="0" u="none" strike="noStrike" kern="1200" cap="none" spc="0" normalizeH="0" baseline="0" noProof="0" dirty="0">
                          <a:ln>
                            <a:noFill/>
                          </a:ln>
                          <a:solidFill>
                            <a:srgbClr val="E84925"/>
                          </a:solidFill>
                          <a:effectLst/>
                          <a:uLnTx/>
                          <a:uFillTx/>
                          <a:latin typeface="Barlow Condensed SemiBold" panose="00000706000000000000" pitchFamily="2" charset="0"/>
                          <a:ea typeface="+mn-ea"/>
                          <a:cs typeface="+mn-cs"/>
                        </a:rPr>
                        <a:t>TECHNICAL CONFERENCE</a:t>
                      </a:r>
                      <a:br>
                        <a:rPr kumimoji="0" lang="en-US" sz="1800" b="0" i="0" u="none" strike="noStrike" kern="1200" cap="none" spc="0" normalizeH="0" baseline="0" noProof="0" dirty="0">
                          <a:ln>
                            <a:noFill/>
                          </a:ln>
                          <a:solidFill>
                            <a:srgbClr val="E84925"/>
                          </a:solidFill>
                          <a:effectLst/>
                          <a:uLnTx/>
                          <a:uFillTx/>
                          <a:latin typeface="Barlow Condensed SemiBold" panose="00000706000000000000" pitchFamily="2" charset="0"/>
                          <a:ea typeface="+mn-ea"/>
                          <a:cs typeface="+mn-cs"/>
                        </a:rPr>
                      </a:br>
                      <a:r>
                        <a:rPr kumimoji="0" lang="en-US" sz="12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rPr>
                        <a:t>The Technical Conference will convene leading power sector professional including - scientists, engineers, academia and technology experts from around the world to showcase the advanced innovations that will drive sustainable, affordable and resilient future electricity systems.</a:t>
                      </a:r>
                    </a:p>
                  </a:txBody>
                  <a:tcPr anchor="ctr">
                    <a:lnT w="12700" cap="flat" cmpd="sng" algn="ctr">
                      <a:solidFill>
                        <a:srgbClr val="E84A26"/>
                      </a:solidFill>
                      <a:prstDash val="solid"/>
                      <a:round/>
                      <a:headEnd type="none" w="med" len="med"/>
                      <a:tailEnd type="none" w="med" len="med"/>
                    </a:lnT>
                    <a:lnB w="12700" cap="flat" cmpd="sng" algn="ctr">
                      <a:solidFill>
                        <a:srgbClr val="E84A26"/>
                      </a:solidFill>
                      <a:prstDash val="solid"/>
                      <a:round/>
                      <a:headEnd type="none" w="med" len="med"/>
                      <a:tailEnd type="none" w="med" len="med"/>
                    </a:lnB>
                  </a:tcPr>
                </a:tc>
                <a:extLst>
                  <a:ext uri="{0D108BD9-81ED-4DB2-BD59-A6C34878D82A}">
                    <a16:rowId xmlns:a16="http://schemas.microsoft.com/office/drawing/2014/main" val="10085700"/>
                  </a:ext>
                </a:extLst>
              </a:tr>
              <a:tr h="1134912">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endParaRPr kumimoji="0" lang="en-US" sz="11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endParaRPr>
                    </a:p>
                  </a:txBody>
                  <a:tcPr anchor="ctr">
                    <a:lnT w="12700" cap="flat" cmpd="sng" algn="ctr">
                      <a:solidFill>
                        <a:srgbClr val="E84A26"/>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r>
                        <a:rPr kumimoji="0" lang="en-US" sz="1800" b="0" i="0" u="none" strike="noStrike" kern="1200" cap="none" spc="0" normalizeH="0" baseline="0" noProof="0" dirty="0">
                          <a:ln>
                            <a:noFill/>
                          </a:ln>
                          <a:solidFill>
                            <a:srgbClr val="E84925"/>
                          </a:solidFill>
                          <a:effectLst/>
                          <a:uLnTx/>
                          <a:uFillTx/>
                          <a:latin typeface="Barlow Condensed SemiBold" panose="00000706000000000000" pitchFamily="2" charset="0"/>
                          <a:ea typeface="+mn-ea"/>
                          <a:cs typeface="+mn-cs"/>
                        </a:rPr>
                        <a:t>LEADERSHIP ROUNDTABLES</a:t>
                      </a:r>
                      <a:br>
                        <a:rPr kumimoji="0" lang="en-US" sz="1800" b="0" i="0" u="none" strike="noStrike" kern="1200" cap="none" spc="0" normalizeH="0" baseline="0" noProof="0" dirty="0">
                          <a:ln>
                            <a:noFill/>
                          </a:ln>
                          <a:solidFill>
                            <a:srgbClr val="E84925"/>
                          </a:solidFill>
                          <a:effectLst/>
                          <a:uLnTx/>
                          <a:uFillTx/>
                          <a:latin typeface="Barlow Condensed SemiBold" panose="00000706000000000000" pitchFamily="2" charset="0"/>
                          <a:ea typeface="+mn-ea"/>
                          <a:cs typeface="+mn-cs"/>
                        </a:rPr>
                      </a:br>
                      <a:r>
                        <a:rPr kumimoji="0" lang="en-US" sz="12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rPr>
                        <a:t>Invitation-only dialogue for the power sector’s most influential voices. These closed-door sessions convene government leaders, power sector executives, financiers and thought leaders to tackle strategic challenges and policy priorities driving long-term, transformative progress.</a:t>
                      </a:r>
                    </a:p>
                  </a:txBody>
                  <a:tcPr anchor="ctr">
                    <a:lnT w="12700" cap="flat" cmpd="sng" algn="ctr">
                      <a:solidFill>
                        <a:srgbClr val="E84A26"/>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592719072"/>
                  </a:ext>
                </a:extLst>
              </a:tr>
            </a:tbl>
          </a:graphicData>
        </a:graphic>
      </p:graphicFrame>
      <p:pic>
        <p:nvPicPr>
          <p:cNvPr id="33" name="Picture 32" descr="A logo with a black background&#10;&#10;AI-generated content may be incorrect.">
            <a:extLst>
              <a:ext uri="{FF2B5EF4-FFF2-40B4-BE49-F238E27FC236}">
                <a16:creationId xmlns:a16="http://schemas.microsoft.com/office/drawing/2014/main" id="{6B9F3627-81D6-3853-6E2D-63B2679585BD}"/>
              </a:ext>
            </a:extLst>
          </p:cNvPr>
          <p:cNvPicPr>
            <a:picLocks noChangeAspect="1"/>
          </p:cNvPicPr>
          <p:nvPr/>
        </p:nvPicPr>
        <p:blipFill>
          <a:blip r:embed="rId3"/>
          <a:stretch>
            <a:fillRect/>
          </a:stretch>
        </p:blipFill>
        <p:spPr>
          <a:xfrm>
            <a:off x="5189230" y="3429000"/>
            <a:ext cx="457200" cy="457200"/>
          </a:xfrm>
          <a:prstGeom prst="rect">
            <a:avLst/>
          </a:prstGeom>
        </p:spPr>
      </p:pic>
      <p:pic>
        <p:nvPicPr>
          <p:cNvPr id="34" name="Picture 33" descr="A logo with a black background&#10;&#10;AI-generated content may be incorrect.">
            <a:extLst>
              <a:ext uri="{FF2B5EF4-FFF2-40B4-BE49-F238E27FC236}">
                <a16:creationId xmlns:a16="http://schemas.microsoft.com/office/drawing/2014/main" id="{1444380C-8BCA-E703-B0A3-85BD360246B4}"/>
              </a:ext>
            </a:extLst>
          </p:cNvPr>
          <p:cNvPicPr>
            <a:picLocks noChangeAspect="1"/>
          </p:cNvPicPr>
          <p:nvPr/>
        </p:nvPicPr>
        <p:blipFill>
          <a:blip r:embed="rId3"/>
          <a:stretch>
            <a:fillRect/>
          </a:stretch>
        </p:blipFill>
        <p:spPr>
          <a:xfrm>
            <a:off x="5189230" y="4483668"/>
            <a:ext cx="457200" cy="457200"/>
          </a:xfrm>
          <a:prstGeom prst="rect">
            <a:avLst/>
          </a:prstGeom>
        </p:spPr>
      </p:pic>
      <p:pic>
        <p:nvPicPr>
          <p:cNvPr id="35" name="Picture 34" descr="A logo with a black background&#10;&#10;AI-generated content may be incorrect.">
            <a:extLst>
              <a:ext uri="{FF2B5EF4-FFF2-40B4-BE49-F238E27FC236}">
                <a16:creationId xmlns:a16="http://schemas.microsoft.com/office/drawing/2014/main" id="{77DDFB52-032B-4555-B2B3-FA464AC43192}"/>
              </a:ext>
            </a:extLst>
          </p:cNvPr>
          <p:cNvPicPr>
            <a:picLocks noChangeAspect="1"/>
          </p:cNvPicPr>
          <p:nvPr/>
        </p:nvPicPr>
        <p:blipFill>
          <a:blip r:embed="rId3"/>
          <a:stretch>
            <a:fillRect/>
          </a:stretch>
        </p:blipFill>
        <p:spPr>
          <a:xfrm>
            <a:off x="5189230" y="5701259"/>
            <a:ext cx="457200" cy="457200"/>
          </a:xfrm>
          <a:prstGeom prst="rect">
            <a:avLst/>
          </a:prstGeom>
        </p:spPr>
      </p:pic>
      <p:pic>
        <p:nvPicPr>
          <p:cNvPr id="4" name="Picture 3" descr="A group of people sitting on a stage&#10;&#10;AI-generated content may be incorrect.">
            <a:extLst>
              <a:ext uri="{FF2B5EF4-FFF2-40B4-BE49-F238E27FC236}">
                <a16:creationId xmlns:a16="http://schemas.microsoft.com/office/drawing/2014/main" id="{B9A48CCC-3F25-4B73-6872-26919131D681}"/>
              </a:ext>
            </a:extLst>
          </p:cNvPr>
          <p:cNvPicPr>
            <a:picLocks noChangeAspect="1"/>
          </p:cNvPicPr>
          <p:nvPr/>
        </p:nvPicPr>
        <p:blipFill>
          <a:blip r:embed="rId4"/>
          <a:srcRect l="29618" t="21689" r="6849" b="40421"/>
          <a:stretch>
            <a:fillRect/>
          </a:stretch>
        </p:blipFill>
        <p:spPr>
          <a:xfrm>
            <a:off x="0" y="1155700"/>
            <a:ext cx="12192000" cy="1854200"/>
          </a:xfrm>
          <a:prstGeom prst="rect">
            <a:avLst/>
          </a:prstGeom>
        </p:spPr>
      </p:pic>
    </p:spTree>
    <p:extLst>
      <p:ext uri="{BB962C8B-B14F-4D97-AF65-F5344CB8AC3E}">
        <p14:creationId xmlns:p14="http://schemas.microsoft.com/office/powerpoint/2010/main" val="2681720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6750F-94B3-E96E-E87F-DF8C68B576B8}"/>
            </a:ext>
          </a:extLst>
        </p:cNvPr>
        <p:cNvGrpSpPr/>
        <p:nvPr/>
      </p:nvGrpSpPr>
      <p:grpSpPr>
        <a:xfrm>
          <a:off x="0" y="0"/>
          <a:ext cx="0" cy="0"/>
          <a:chOff x="0" y="0"/>
          <a:chExt cx="0" cy="0"/>
        </a:xfrm>
      </p:grpSpPr>
      <p:pic>
        <p:nvPicPr>
          <p:cNvPr id="3" name="Picture 2" descr="A cityscape with a wall and a sunset&#10;&#10;AI-generated content may be incorrect.">
            <a:extLst>
              <a:ext uri="{FF2B5EF4-FFF2-40B4-BE49-F238E27FC236}">
                <a16:creationId xmlns:a16="http://schemas.microsoft.com/office/drawing/2014/main" id="{4EE091DD-9D1E-9585-7942-77942E467D66}"/>
              </a:ext>
            </a:extLst>
          </p:cNvPr>
          <p:cNvPicPr>
            <a:picLocks noChangeAspect="1"/>
          </p:cNvPicPr>
          <p:nvPr/>
        </p:nvPicPr>
        <p:blipFill>
          <a:blip r:embed="rId2"/>
          <a:srcRect t="4508" b="11124"/>
          <a:stretch>
            <a:fillRect/>
          </a:stretch>
        </p:blipFill>
        <p:spPr>
          <a:xfrm>
            <a:off x="0" y="-1"/>
            <a:ext cx="12192000" cy="6858001"/>
          </a:xfrm>
          <a:prstGeom prst="rect">
            <a:avLst/>
          </a:prstGeom>
        </p:spPr>
      </p:pic>
      <p:sp>
        <p:nvSpPr>
          <p:cNvPr id="25" name="Rectangle 24">
            <a:extLst>
              <a:ext uri="{FF2B5EF4-FFF2-40B4-BE49-F238E27FC236}">
                <a16:creationId xmlns:a16="http://schemas.microsoft.com/office/drawing/2014/main" id="{338D11BE-FA17-3D08-DC0C-DB1DFE7B273A}"/>
              </a:ext>
            </a:extLst>
          </p:cNvPr>
          <p:cNvSpPr/>
          <p:nvPr/>
        </p:nvSpPr>
        <p:spPr>
          <a:xfrm>
            <a:off x="0" y="0"/>
            <a:ext cx="12192000" cy="6858000"/>
          </a:xfrm>
          <a:prstGeom prst="rect">
            <a:avLst/>
          </a:prstGeom>
          <a:gradFill>
            <a:gsLst>
              <a:gs pos="89000">
                <a:schemeClr val="bg1">
                  <a:alpha val="70000"/>
                  <a:lumMod val="80000"/>
                </a:schemeClr>
              </a:gs>
              <a:gs pos="10000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8" name="Title 4">
            <a:extLst>
              <a:ext uri="{FF2B5EF4-FFF2-40B4-BE49-F238E27FC236}">
                <a16:creationId xmlns:a16="http://schemas.microsoft.com/office/drawing/2014/main" id="{45BDFDFA-9A7E-9297-A1CD-E4D8B8DB1875}"/>
              </a:ext>
            </a:extLst>
          </p:cNvPr>
          <p:cNvSpPr txBox="1">
            <a:spLocks/>
          </p:cNvSpPr>
          <p:nvPr/>
        </p:nvSpPr>
        <p:spPr>
          <a:xfrm>
            <a:off x="590550" y="241319"/>
            <a:ext cx="4581525" cy="1155923"/>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kern="1200">
                <a:solidFill>
                  <a:srgbClr val="078454"/>
                </a:solidFill>
                <a:latin typeface="Arial Nova" panose="020B0504020202020204" pitchFamily="34" charset="0"/>
                <a:ea typeface="+mj-ea"/>
                <a:cs typeface="Arial" panose="020B0604020202020204" pitchFamily="34" charset="0"/>
              </a:defRPr>
            </a:lvl1pPr>
          </a:lstStyle>
          <a:p>
            <a:r>
              <a:rPr lang="en-US" sz="8000" b="1">
                <a:solidFill>
                  <a:schemeClr val="bg1"/>
                </a:solidFill>
                <a:latin typeface="Barlow Condensed Medium" panose="00000606000000000000" pitchFamily="2" charset="0"/>
              </a:rPr>
              <a:t>THANK YOU</a:t>
            </a:r>
            <a:endParaRPr lang="en-AE" sz="8000" b="1">
              <a:solidFill>
                <a:schemeClr val="bg1"/>
              </a:solidFill>
              <a:latin typeface="Barlow Condensed Medium" panose="00000606000000000000" pitchFamily="2" charset="0"/>
            </a:endParaRPr>
          </a:p>
        </p:txBody>
      </p:sp>
      <p:cxnSp>
        <p:nvCxnSpPr>
          <p:cNvPr id="19" name="Straight Connector 18">
            <a:extLst>
              <a:ext uri="{FF2B5EF4-FFF2-40B4-BE49-F238E27FC236}">
                <a16:creationId xmlns:a16="http://schemas.microsoft.com/office/drawing/2014/main" id="{3D82FA8D-1EEE-CCB8-A742-4C95E9A0F4EE}"/>
              </a:ext>
            </a:extLst>
          </p:cNvPr>
          <p:cNvCxnSpPr>
            <a:cxnSpLocks/>
            <a:stCxn id="18" idx="3"/>
          </p:cNvCxnSpPr>
          <p:nvPr/>
        </p:nvCxnSpPr>
        <p:spPr>
          <a:xfrm>
            <a:off x="5172075" y="819281"/>
            <a:ext cx="5934075"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pic>
        <p:nvPicPr>
          <p:cNvPr id="5" name="Picture 4" descr="A black and white logo&#10;&#10;AI-generated content may be incorrect.">
            <a:extLst>
              <a:ext uri="{FF2B5EF4-FFF2-40B4-BE49-F238E27FC236}">
                <a16:creationId xmlns:a16="http://schemas.microsoft.com/office/drawing/2014/main" id="{8D76525D-4FC1-7D4F-BC4F-FD6662F9EA5F}"/>
              </a:ext>
            </a:extLst>
          </p:cNvPr>
          <p:cNvPicPr>
            <a:picLocks noChangeAspect="1"/>
          </p:cNvPicPr>
          <p:nvPr/>
        </p:nvPicPr>
        <p:blipFill>
          <a:blip r:embed="rId3"/>
          <a:stretch>
            <a:fillRect/>
          </a:stretch>
        </p:blipFill>
        <p:spPr>
          <a:xfrm>
            <a:off x="590550" y="1683809"/>
            <a:ext cx="7315200" cy="1728826"/>
          </a:xfrm>
          <a:prstGeom prst="rect">
            <a:avLst/>
          </a:prstGeom>
        </p:spPr>
      </p:pic>
      <p:sp>
        <p:nvSpPr>
          <p:cNvPr id="7" name="Title 3">
            <a:extLst>
              <a:ext uri="{FF2B5EF4-FFF2-40B4-BE49-F238E27FC236}">
                <a16:creationId xmlns:a16="http://schemas.microsoft.com/office/drawing/2014/main" id="{EFF4B5E1-FCA9-629E-AFDA-49A5EDF6F91F}"/>
              </a:ext>
            </a:extLst>
          </p:cNvPr>
          <p:cNvSpPr txBox="1">
            <a:spLocks/>
          </p:cNvSpPr>
          <p:nvPr/>
        </p:nvSpPr>
        <p:spPr>
          <a:xfrm>
            <a:off x="590550" y="3766524"/>
            <a:ext cx="10869057" cy="9144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kern="1200">
                <a:solidFill>
                  <a:srgbClr val="078454"/>
                </a:solidFill>
                <a:latin typeface="Arial Nova" panose="020B0504020202020204" pitchFamily="34" charset="0"/>
                <a:ea typeface="+mj-ea"/>
                <a:cs typeface="Arial" panose="020B0604020202020204" pitchFamily="34" charset="0"/>
              </a:defRPr>
            </a:lvl1pPr>
          </a:lstStyle>
          <a:p>
            <a:r>
              <a:rPr lang="en-US" sz="6000" b="1" dirty="0">
                <a:solidFill>
                  <a:srgbClr val="E84925"/>
                </a:solidFill>
                <a:latin typeface="Barlow Condensed Medium" panose="00000606000000000000" pitchFamily="2" charset="0"/>
              </a:rPr>
              <a:t>SAVE THE DATE 		   19- 22 MARCH 2026</a:t>
            </a:r>
            <a:endParaRPr lang="en-AE" sz="6000" b="1" dirty="0">
              <a:solidFill>
                <a:srgbClr val="E84925"/>
              </a:solidFill>
              <a:latin typeface="Barlow Condensed Medium" panose="00000606000000000000" pitchFamily="2" charset="0"/>
            </a:endParaRPr>
          </a:p>
        </p:txBody>
      </p:sp>
      <p:sp>
        <p:nvSpPr>
          <p:cNvPr id="4" name="Subtitle 4">
            <a:extLst>
              <a:ext uri="{FF2B5EF4-FFF2-40B4-BE49-F238E27FC236}">
                <a16:creationId xmlns:a16="http://schemas.microsoft.com/office/drawing/2014/main" id="{DAD8E6A0-90B0-3BF5-6B5E-720748C55E39}"/>
              </a:ext>
            </a:extLst>
          </p:cNvPr>
          <p:cNvSpPr txBox="1">
            <a:spLocks/>
          </p:cNvSpPr>
          <p:nvPr/>
        </p:nvSpPr>
        <p:spPr>
          <a:xfrm>
            <a:off x="8169133" y="1683809"/>
            <a:ext cx="3290474" cy="1728216"/>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2400" b="1" dirty="0">
                <a:solidFill>
                  <a:schemeClr val="bg1"/>
                </a:solidFill>
              </a:rPr>
              <a:t>19-22 March 2026 </a:t>
            </a:r>
            <a:r>
              <a:rPr lang="en-US" sz="2400" dirty="0">
                <a:solidFill>
                  <a:schemeClr val="bg1"/>
                </a:solidFill>
              </a:rPr>
              <a:t>Yashobhoomi, Dwarka</a:t>
            </a:r>
            <a:br>
              <a:rPr lang="en-US" sz="2400" dirty="0">
                <a:solidFill>
                  <a:schemeClr val="bg1"/>
                </a:solidFill>
              </a:rPr>
            </a:br>
            <a:r>
              <a:rPr lang="en-US" sz="2400" dirty="0">
                <a:solidFill>
                  <a:schemeClr val="bg1"/>
                </a:solidFill>
              </a:rPr>
              <a:t>New Delhi, India</a:t>
            </a:r>
          </a:p>
        </p:txBody>
      </p:sp>
      <p:sp>
        <p:nvSpPr>
          <p:cNvPr id="6" name="Subtitle 4">
            <a:extLst>
              <a:ext uri="{FF2B5EF4-FFF2-40B4-BE49-F238E27FC236}">
                <a16:creationId xmlns:a16="http://schemas.microsoft.com/office/drawing/2014/main" id="{6D0306D2-C6CD-CB39-B4FE-4B6D2CB0C2AE}"/>
              </a:ext>
            </a:extLst>
          </p:cNvPr>
          <p:cNvSpPr txBox="1">
            <a:spLocks/>
          </p:cNvSpPr>
          <p:nvPr/>
        </p:nvSpPr>
        <p:spPr>
          <a:xfrm>
            <a:off x="3530600" y="5930899"/>
            <a:ext cx="5130800" cy="685781"/>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2400" b="1" dirty="0">
                <a:solidFill>
                  <a:schemeClr val="bg1"/>
                </a:solidFill>
              </a:rPr>
              <a:t>www.bharatelectricitysummit.com</a:t>
            </a:r>
            <a:endParaRPr lang="en-US" sz="2400" dirty="0">
              <a:solidFill>
                <a:schemeClr val="bg1"/>
              </a:solidFill>
            </a:endParaRPr>
          </a:p>
        </p:txBody>
      </p:sp>
    </p:spTree>
    <p:extLst>
      <p:ext uri="{BB962C8B-B14F-4D97-AF65-F5344CB8AC3E}">
        <p14:creationId xmlns:p14="http://schemas.microsoft.com/office/powerpoint/2010/main" val="4098220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D23B4-B381-03F5-1AD5-58EC470937D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F6A97B6-5E37-86A6-A7F2-2608783AD022}"/>
              </a:ext>
            </a:extLst>
          </p:cNvPr>
          <p:cNvSpPr>
            <a:spLocks noGrp="1"/>
          </p:cNvSpPr>
          <p:nvPr>
            <p:ph type="body" sz="quarter" idx="10"/>
          </p:nvPr>
        </p:nvSpPr>
        <p:spPr/>
        <p:txBody>
          <a:bodyPr/>
          <a:lstStyle/>
          <a:p>
            <a:r>
              <a:rPr lang="en-US" dirty="0"/>
              <a:t>ABOUT BHARAT ELECTRICITY SUMMIT</a:t>
            </a:r>
            <a:endParaRPr lang="en-GB" dirty="0"/>
          </a:p>
        </p:txBody>
      </p:sp>
      <p:sp>
        <p:nvSpPr>
          <p:cNvPr id="12" name="TextBox 11">
            <a:extLst>
              <a:ext uri="{FF2B5EF4-FFF2-40B4-BE49-F238E27FC236}">
                <a16:creationId xmlns:a16="http://schemas.microsoft.com/office/drawing/2014/main" id="{356A1AF0-3A88-8788-2B2A-C3866D0885EF}"/>
              </a:ext>
            </a:extLst>
          </p:cNvPr>
          <p:cNvSpPr txBox="1"/>
          <p:nvPr/>
        </p:nvSpPr>
        <p:spPr>
          <a:xfrm>
            <a:off x="628403" y="1381760"/>
            <a:ext cx="3228377" cy="384721"/>
          </a:xfrm>
          <a:prstGeom prst="rect">
            <a:avLst/>
          </a:prstGeom>
          <a:noFill/>
        </p:spPr>
        <p:txBody>
          <a:bodyPr wrap="square" lIns="91440" tIns="0" rIns="91440" bIns="0">
            <a:spAutoFit/>
          </a:bodyPr>
          <a:lstStyle/>
          <a:p>
            <a:r>
              <a:rPr lang="en-US" sz="2500" b="1" dirty="0">
                <a:solidFill>
                  <a:schemeClr val="tx2">
                    <a:lumMod val="90000"/>
                    <a:lumOff val="10000"/>
                  </a:schemeClr>
                </a:solidFill>
                <a:latin typeface="Barlow Condensed Medium" panose="00000606000000000000" pitchFamily="2" charset="0"/>
                <a:ea typeface="Inter" panose="02000503000000020004" pitchFamily="2" charset="0"/>
              </a:rPr>
              <a:t>OVERVIEW</a:t>
            </a:r>
            <a:endParaRPr lang="en-AE" sz="2500" b="1" dirty="0">
              <a:solidFill>
                <a:schemeClr val="tx2">
                  <a:lumMod val="90000"/>
                  <a:lumOff val="10000"/>
                </a:schemeClr>
              </a:solidFill>
              <a:latin typeface="Barlow Condensed Medium" panose="00000606000000000000" pitchFamily="2" charset="0"/>
              <a:ea typeface="Inter" panose="02000503000000020004" pitchFamily="2" charset="0"/>
            </a:endParaRPr>
          </a:p>
        </p:txBody>
      </p:sp>
      <p:sp>
        <p:nvSpPr>
          <p:cNvPr id="10" name="Content Placeholder 4">
            <a:extLst>
              <a:ext uri="{FF2B5EF4-FFF2-40B4-BE49-F238E27FC236}">
                <a16:creationId xmlns:a16="http://schemas.microsoft.com/office/drawing/2014/main" id="{438DC301-7290-3340-5278-E162EA0F0932}"/>
              </a:ext>
            </a:extLst>
          </p:cNvPr>
          <p:cNvSpPr txBox="1">
            <a:spLocks/>
          </p:cNvSpPr>
          <p:nvPr/>
        </p:nvSpPr>
        <p:spPr>
          <a:xfrm>
            <a:off x="628402" y="1857429"/>
            <a:ext cx="8637517" cy="132601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400" dirty="0">
                <a:solidFill>
                  <a:srgbClr val="4D4D4F"/>
                </a:solidFill>
                <a:cs typeface="+mn-cs"/>
              </a:rPr>
              <a:t>Bharat Electricity Summit 2026 is India’s premier platform for the power and electricity sector. </a:t>
            </a:r>
          </a:p>
          <a:p>
            <a:pPr>
              <a:lnSpc>
                <a:spcPct val="100000"/>
              </a:lnSpc>
            </a:pPr>
            <a:r>
              <a:rPr lang="en-US" sz="1400" dirty="0">
                <a:solidFill>
                  <a:srgbClr val="4D4D4F"/>
                </a:solidFill>
                <a:cs typeface="+mn-cs"/>
              </a:rPr>
              <a:t>Held under the patronage of the Ministry of Power, Government of India, the event is scheduled to take place from 19-22 March 2026 at Yashobhoomi, Dwarka, New Delhi.</a:t>
            </a:r>
          </a:p>
        </p:txBody>
      </p:sp>
      <p:sp>
        <p:nvSpPr>
          <p:cNvPr id="27" name="Rectangle">
            <a:extLst>
              <a:ext uri="{FF2B5EF4-FFF2-40B4-BE49-F238E27FC236}">
                <a16:creationId xmlns:a16="http://schemas.microsoft.com/office/drawing/2014/main" id="{3C3AAAE5-B9EF-5659-CABA-A00DFAFC10C0}"/>
              </a:ext>
            </a:extLst>
          </p:cNvPr>
          <p:cNvSpPr/>
          <p:nvPr/>
        </p:nvSpPr>
        <p:spPr>
          <a:xfrm>
            <a:off x="0" y="3196471"/>
            <a:ext cx="4069080" cy="1828800"/>
          </a:xfrm>
          <a:prstGeom prst="rect">
            <a:avLst/>
          </a:prstGeom>
          <a:solidFill>
            <a:srgbClr val="093E5E"/>
          </a:solidFill>
          <a:ln w="12700">
            <a:miter lim="400000"/>
          </a:ln>
        </p:spPr>
        <p:txBody>
          <a:bodyPr lIns="50800" tIns="50800" rIns="50800" bIns="50800" anchor="ctr"/>
          <a:lstStyle/>
          <a:p>
            <a:pPr defTabSz="825500" hangingPunct="0">
              <a:defRPr sz="3200">
                <a:solidFill>
                  <a:srgbClr val="EC662C"/>
                </a:solidFill>
              </a:defRPr>
            </a:pPr>
            <a:endParaRPr sz="3200" kern="0">
              <a:solidFill>
                <a:srgbClr val="EC662C"/>
              </a:solidFill>
              <a:latin typeface="Graphik Light"/>
              <a:sym typeface="Graphik Light"/>
            </a:endParaRPr>
          </a:p>
        </p:txBody>
      </p:sp>
      <p:sp>
        <p:nvSpPr>
          <p:cNvPr id="28" name="Rectangle">
            <a:extLst>
              <a:ext uri="{FF2B5EF4-FFF2-40B4-BE49-F238E27FC236}">
                <a16:creationId xmlns:a16="http://schemas.microsoft.com/office/drawing/2014/main" id="{5441C640-E559-7F41-A8F3-EC81E9D76FF7}"/>
              </a:ext>
            </a:extLst>
          </p:cNvPr>
          <p:cNvSpPr/>
          <p:nvPr/>
        </p:nvSpPr>
        <p:spPr>
          <a:xfrm>
            <a:off x="4061460" y="3196471"/>
            <a:ext cx="4069080" cy="1828800"/>
          </a:xfrm>
          <a:prstGeom prst="rect">
            <a:avLst/>
          </a:prstGeom>
          <a:solidFill>
            <a:srgbClr val="C5D2E1"/>
          </a:solidFill>
          <a:ln w="12700">
            <a:miter lim="400000"/>
          </a:ln>
        </p:spPr>
        <p:txBody>
          <a:bodyPr lIns="50800" tIns="50800" rIns="50800" bIns="50800" anchor="ctr"/>
          <a:lstStyle/>
          <a:p>
            <a:pPr defTabSz="825500" hangingPunct="0">
              <a:defRPr sz="3200">
                <a:solidFill>
                  <a:srgbClr val="EC662C"/>
                </a:solidFill>
              </a:defRPr>
            </a:pPr>
            <a:endParaRPr sz="3200" kern="0">
              <a:solidFill>
                <a:srgbClr val="EC662C"/>
              </a:solidFill>
              <a:latin typeface="Graphik Light"/>
              <a:sym typeface="Graphik Light"/>
            </a:endParaRPr>
          </a:p>
        </p:txBody>
      </p:sp>
      <p:sp>
        <p:nvSpPr>
          <p:cNvPr id="29" name="Rectangle">
            <a:extLst>
              <a:ext uri="{FF2B5EF4-FFF2-40B4-BE49-F238E27FC236}">
                <a16:creationId xmlns:a16="http://schemas.microsoft.com/office/drawing/2014/main" id="{8BDFF2C2-B293-61E4-63D7-8468144C5FF2}"/>
              </a:ext>
            </a:extLst>
          </p:cNvPr>
          <p:cNvSpPr/>
          <p:nvPr/>
        </p:nvSpPr>
        <p:spPr>
          <a:xfrm>
            <a:off x="8122920" y="3196471"/>
            <a:ext cx="4069080" cy="1828800"/>
          </a:xfrm>
          <a:prstGeom prst="rect">
            <a:avLst/>
          </a:prstGeom>
          <a:solidFill>
            <a:srgbClr val="093E5E"/>
          </a:solidFill>
          <a:ln w="12700">
            <a:miter lim="400000"/>
          </a:ln>
        </p:spPr>
        <p:txBody>
          <a:bodyPr lIns="50800" tIns="50800" rIns="50800" bIns="50800" anchor="ctr"/>
          <a:lstStyle/>
          <a:p>
            <a:pPr defTabSz="825500" hangingPunct="0">
              <a:defRPr sz="3200">
                <a:solidFill>
                  <a:srgbClr val="EC662C"/>
                </a:solidFill>
              </a:defRPr>
            </a:pPr>
            <a:endParaRPr sz="3200" kern="0">
              <a:solidFill>
                <a:srgbClr val="EC662C"/>
              </a:solidFill>
              <a:latin typeface="Graphik Light"/>
              <a:sym typeface="Graphik Light"/>
            </a:endParaRPr>
          </a:p>
        </p:txBody>
      </p:sp>
      <p:sp>
        <p:nvSpPr>
          <p:cNvPr id="30" name="Content Placeholder 4">
            <a:extLst>
              <a:ext uri="{FF2B5EF4-FFF2-40B4-BE49-F238E27FC236}">
                <a16:creationId xmlns:a16="http://schemas.microsoft.com/office/drawing/2014/main" id="{F03894A6-8101-FAF0-41CE-B0B5C396E206}"/>
              </a:ext>
            </a:extLst>
          </p:cNvPr>
          <p:cNvSpPr txBox="1">
            <a:spLocks/>
          </p:cNvSpPr>
          <p:nvPr/>
        </p:nvSpPr>
        <p:spPr>
          <a:xfrm>
            <a:off x="118761" y="3801302"/>
            <a:ext cx="3653139" cy="914400"/>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500" dirty="0">
                <a:solidFill>
                  <a:schemeClr val="bg1"/>
                </a:solidFill>
                <a:latin typeface="Arial Nova"/>
                <a:ea typeface="Roboto"/>
                <a:cs typeface="Arial"/>
              </a:rPr>
              <a:t>Showcasing innovations, technologies and solutions shaping the future of the global power supply chain.</a:t>
            </a:r>
            <a:endParaRPr lang="en-US" dirty="0">
              <a:solidFill>
                <a:schemeClr val="bg1"/>
              </a:solidFill>
            </a:endParaRPr>
          </a:p>
        </p:txBody>
      </p:sp>
      <p:sp>
        <p:nvSpPr>
          <p:cNvPr id="31" name="TextBox 30">
            <a:extLst>
              <a:ext uri="{FF2B5EF4-FFF2-40B4-BE49-F238E27FC236}">
                <a16:creationId xmlns:a16="http://schemas.microsoft.com/office/drawing/2014/main" id="{18791FE1-F512-F2DD-814B-AF48D87B7B0F}"/>
              </a:ext>
            </a:extLst>
          </p:cNvPr>
          <p:cNvSpPr txBox="1"/>
          <p:nvPr/>
        </p:nvSpPr>
        <p:spPr>
          <a:xfrm>
            <a:off x="677559" y="3306946"/>
            <a:ext cx="2926080" cy="338554"/>
          </a:xfrm>
          <a:prstGeom prst="rect">
            <a:avLst/>
          </a:prstGeom>
          <a:noFill/>
        </p:spPr>
        <p:txBody>
          <a:bodyPr wrap="square" lIns="91440" tIns="0" rIns="91440" bIns="0" anchor="t">
            <a:spAutoFit/>
          </a:bodyPr>
          <a:lstStyle/>
          <a:p>
            <a:r>
              <a:rPr lang="en-US" sz="2200" b="1" dirty="0">
                <a:solidFill>
                  <a:srgbClr val="E84925"/>
                </a:solidFill>
                <a:latin typeface="Barlow Condensed Medium"/>
                <a:ea typeface="Inter" panose="02000503000000020004" pitchFamily="2" charset="0"/>
              </a:rPr>
              <a:t>EXHIBITION</a:t>
            </a:r>
            <a:endParaRPr lang="en-AE" sz="2200" b="1" dirty="0">
              <a:solidFill>
                <a:srgbClr val="E84925"/>
              </a:solidFill>
              <a:latin typeface="Barlow Condensed Medium"/>
              <a:ea typeface="Inter" panose="02000503000000020004" pitchFamily="2" charset="0"/>
            </a:endParaRPr>
          </a:p>
        </p:txBody>
      </p:sp>
      <p:sp>
        <p:nvSpPr>
          <p:cNvPr id="32" name="Content Placeholder 4">
            <a:extLst>
              <a:ext uri="{FF2B5EF4-FFF2-40B4-BE49-F238E27FC236}">
                <a16:creationId xmlns:a16="http://schemas.microsoft.com/office/drawing/2014/main" id="{BCCFBF29-73A0-B839-07BE-A854CC011715}"/>
              </a:ext>
            </a:extLst>
          </p:cNvPr>
          <p:cNvSpPr txBox="1">
            <a:spLocks/>
          </p:cNvSpPr>
          <p:nvPr/>
        </p:nvSpPr>
        <p:spPr>
          <a:xfrm>
            <a:off x="4187841" y="3801302"/>
            <a:ext cx="3645519" cy="914400"/>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500" dirty="0">
                <a:solidFill>
                  <a:srgbClr val="093E5E"/>
                </a:solidFill>
                <a:latin typeface="Arial Nova"/>
                <a:ea typeface="Roboto"/>
                <a:cs typeface="Arial"/>
              </a:rPr>
              <a:t>Uniting global ministers, CEOs and thought leaders to shape a secure, sustainable power agenda.</a:t>
            </a:r>
          </a:p>
        </p:txBody>
      </p:sp>
      <p:sp>
        <p:nvSpPr>
          <p:cNvPr id="39" name="TextBox 38">
            <a:extLst>
              <a:ext uri="{FF2B5EF4-FFF2-40B4-BE49-F238E27FC236}">
                <a16:creationId xmlns:a16="http://schemas.microsoft.com/office/drawing/2014/main" id="{5B58320E-75D6-E2D3-1C77-7AEE4E22B401}"/>
              </a:ext>
            </a:extLst>
          </p:cNvPr>
          <p:cNvSpPr txBox="1"/>
          <p:nvPr/>
        </p:nvSpPr>
        <p:spPr>
          <a:xfrm>
            <a:off x="4746641" y="3306946"/>
            <a:ext cx="2926080" cy="338554"/>
          </a:xfrm>
          <a:prstGeom prst="rect">
            <a:avLst/>
          </a:prstGeom>
          <a:noFill/>
        </p:spPr>
        <p:txBody>
          <a:bodyPr wrap="square" lIns="91440" tIns="0" rIns="91440" bIns="0">
            <a:spAutoFit/>
          </a:bodyPr>
          <a:lstStyle/>
          <a:p>
            <a:r>
              <a:rPr lang="en-US" sz="2200" b="1" dirty="0">
                <a:solidFill>
                  <a:srgbClr val="E84925"/>
                </a:solidFill>
                <a:latin typeface="Barlow Condensed Medium" panose="00000606000000000000" pitchFamily="2" charset="0"/>
                <a:ea typeface="Inter" panose="02000503000000020004" pitchFamily="2" charset="0"/>
              </a:rPr>
              <a:t>STRATEGIC CONFERENCE</a:t>
            </a:r>
            <a:endParaRPr lang="en-AE" sz="2200" b="1" dirty="0">
              <a:solidFill>
                <a:srgbClr val="E84925"/>
              </a:solidFill>
              <a:latin typeface="Barlow Condensed Medium" panose="00000606000000000000" pitchFamily="2" charset="0"/>
              <a:ea typeface="Inter" panose="02000503000000020004" pitchFamily="2" charset="0"/>
            </a:endParaRPr>
          </a:p>
        </p:txBody>
      </p:sp>
      <p:sp>
        <p:nvSpPr>
          <p:cNvPr id="40" name="Content Placeholder 4">
            <a:extLst>
              <a:ext uri="{FF2B5EF4-FFF2-40B4-BE49-F238E27FC236}">
                <a16:creationId xmlns:a16="http://schemas.microsoft.com/office/drawing/2014/main" id="{A4A832F0-C8BA-D7D6-C7D8-9668D0D6BE64}"/>
              </a:ext>
            </a:extLst>
          </p:cNvPr>
          <p:cNvSpPr txBox="1">
            <a:spLocks/>
          </p:cNvSpPr>
          <p:nvPr/>
        </p:nvSpPr>
        <p:spPr>
          <a:xfrm>
            <a:off x="8249301" y="3801302"/>
            <a:ext cx="3645519" cy="914400"/>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500" dirty="0">
                <a:solidFill>
                  <a:schemeClr val="bg1"/>
                </a:solidFill>
                <a:latin typeface="Arial Nova"/>
                <a:ea typeface="Roboto"/>
                <a:cs typeface="Arial"/>
              </a:rPr>
              <a:t>Bringing together technical experts to share innovations and solutions advancing power infrastructure and operations.</a:t>
            </a:r>
            <a:endParaRPr lang="en-US" dirty="0">
              <a:solidFill>
                <a:schemeClr val="bg1"/>
              </a:solidFill>
            </a:endParaRPr>
          </a:p>
        </p:txBody>
      </p:sp>
      <p:sp>
        <p:nvSpPr>
          <p:cNvPr id="41" name="TextBox 40">
            <a:extLst>
              <a:ext uri="{FF2B5EF4-FFF2-40B4-BE49-F238E27FC236}">
                <a16:creationId xmlns:a16="http://schemas.microsoft.com/office/drawing/2014/main" id="{85202A4D-46A4-0C4B-AF9A-6B1457CAE81D}"/>
              </a:ext>
            </a:extLst>
          </p:cNvPr>
          <p:cNvSpPr txBox="1"/>
          <p:nvPr/>
        </p:nvSpPr>
        <p:spPr>
          <a:xfrm>
            <a:off x="8808101" y="3306946"/>
            <a:ext cx="2926080" cy="338554"/>
          </a:xfrm>
          <a:prstGeom prst="rect">
            <a:avLst/>
          </a:prstGeom>
          <a:noFill/>
        </p:spPr>
        <p:txBody>
          <a:bodyPr wrap="square" lIns="91440" tIns="0" rIns="91440" bIns="0">
            <a:spAutoFit/>
          </a:bodyPr>
          <a:lstStyle/>
          <a:p>
            <a:r>
              <a:rPr lang="en-US" sz="2200" b="1" dirty="0">
                <a:solidFill>
                  <a:srgbClr val="E84925"/>
                </a:solidFill>
                <a:latin typeface="Barlow Condensed Medium" panose="00000606000000000000" pitchFamily="2" charset="0"/>
                <a:ea typeface="Inter" panose="02000503000000020004" pitchFamily="2" charset="0"/>
              </a:rPr>
              <a:t>TECHNICAL CONFERENCE</a:t>
            </a:r>
            <a:endParaRPr lang="en-AE" sz="2200" b="1" dirty="0">
              <a:solidFill>
                <a:srgbClr val="E84925"/>
              </a:solidFill>
              <a:latin typeface="Barlow Condensed Medium" panose="00000606000000000000" pitchFamily="2" charset="0"/>
              <a:ea typeface="Inter" panose="02000503000000020004" pitchFamily="2" charset="0"/>
            </a:endParaRPr>
          </a:p>
        </p:txBody>
      </p:sp>
      <p:sp>
        <p:nvSpPr>
          <p:cNvPr id="44" name="Rectangle">
            <a:extLst>
              <a:ext uri="{FF2B5EF4-FFF2-40B4-BE49-F238E27FC236}">
                <a16:creationId xmlns:a16="http://schemas.microsoft.com/office/drawing/2014/main" id="{61F2C641-787A-F711-DCB4-B0B7AC89A775}"/>
              </a:ext>
            </a:extLst>
          </p:cNvPr>
          <p:cNvSpPr/>
          <p:nvPr/>
        </p:nvSpPr>
        <p:spPr>
          <a:xfrm>
            <a:off x="0" y="5029200"/>
            <a:ext cx="4069080" cy="1828800"/>
          </a:xfrm>
          <a:prstGeom prst="rect">
            <a:avLst/>
          </a:prstGeom>
          <a:solidFill>
            <a:srgbClr val="C5D2E1"/>
          </a:solidFill>
          <a:ln w="12700">
            <a:miter lim="400000"/>
          </a:ln>
        </p:spPr>
        <p:txBody>
          <a:bodyPr lIns="50800" tIns="50800" rIns="50800" bIns="50800" anchor="ctr"/>
          <a:lstStyle/>
          <a:p>
            <a:pPr defTabSz="825500" hangingPunct="0">
              <a:defRPr sz="3200">
                <a:solidFill>
                  <a:srgbClr val="EC662C"/>
                </a:solidFill>
              </a:defRPr>
            </a:pPr>
            <a:endParaRPr sz="3200" kern="0">
              <a:solidFill>
                <a:srgbClr val="EC662C"/>
              </a:solidFill>
              <a:latin typeface="Graphik Light"/>
              <a:sym typeface="Graphik Light"/>
            </a:endParaRPr>
          </a:p>
        </p:txBody>
      </p:sp>
      <p:sp>
        <p:nvSpPr>
          <p:cNvPr id="45" name="Rectangle">
            <a:extLst>
              <a:ext uri="{FF2B5EF4-FFF2-40B4-BE49-F238E27FC236}">
                <a16:creationId xmlns:a16="http://schemas.microsoft.com/office/drawing/2014/main" id="{2C441DAD-A2BF-C999-0949-8DF184F52B65}"/>
              </a:ext>
            </a:extLst>
          </p:cNvPr>
          <p:cNvSpPr/>
          <p:nvPr/>
        </p:nvSpPr>
        <p:spPr>
          <a:xfrm>
            <a:off x="4061460" y="5029200"/>
            <a:ext cx="4069080" cy="1828800"/>
          </a:xfrm>
          <a:prstGeom prst="rect">
            <a:avLst/>
          </a:prstGeom>
          <a:solidFill>
            <a:srgbClr val="093E5E"/>
          </a:solidFill>
          <a:ln w="12700">
            <a:miter lim="400000"/>
          </a:ln>
        </p:spPr>
        <p:txBody>
          <a:bodyPr lIns="50800" tIns="50800" rIns="50800" bIns="50800" anchor="ctr"/>
          <a:lstStyle/>
          <a:p>
            <a:pPr defTabSz="825500" hangingPunct="0">
              <a:defRPr sz="3200">
                <a:solidFill>
                  <a:srgbClr val="EC662C"/>
                </a:solidFill>
              </a:defRPr>
            </a:pPr>
            <a:endParaRPr sz="3200" kern="0">
              <a:solidFill>
                <a:srgbClr val="EC662C"/>
              </a:solidFill>
              <a:latin typeface="Graphik Light"/>
              <a:sym typeface="Graphik Light"/>
            </a:endParaRPr>
          </a:p>
        </p:txBody>
      </p:sp>
      <p:sp>
        <p:nvSpPr>
          <p:cNvPr id="46" name="Rectangle">
            <a:extLst>
              <a:ext uri="{FF2B5EF4-FFF2-40B4-BE49-F238E27FC236}">
                <a16:creationId xmlns:a16="http://schemas.microsoft.com/office/drawing/2014/main" id="{BD31C3EC-EC89-9E34-32A8-2BB2F7D67DA5}"/>
              </a:ext>
            </a:extLst>
          </p:cNvPr>
          <p:cNvSpPr/>
          <p:nvPr/>
        </p:nvSpPr>
        <p:spPr>
          <a:xfrm>
            <a:off x="8122920" y="5029200"/>
            <a:ext cx="4069080" cy="1828800"/>
          </a:xfrm>
          <a:prstGeom prst="rect">
            <a:avLst/>
          </a:prstGeom>
          <a:solidFill>
            <a:srgbClr val="C5D2E1"/>
          </a:solidFill>
          <a:ln w="12700">
            <a:miter lim="400000"/>
          </a:ln>
        </p:spPr>
        <p:txBody>
          <a:bodyPr lIns="50800" tIns="50800" rIns="50800" bIns="50800" anchor="ctr"/>
          <a:lstStyle/>
          <a:p>
            <a:pPr defTabSz="825500" hangingPunct="0">
              <a:defRPr sz="3200">
                <a:solidFill>
                  <a:srgbClr val="EC662C"/>
                </a:solidFill>
              </a:defRPr>
            </a:pPr>
            <a:endParaRPr sz="3200" kern="0">
              <a:solidFill>
                <a:srgbClr val="EC662C"/>
              </a:solidFill>
              <a:latin typeface="Graphik Light"/>
              <a:sym typeface="Graphik Light"/>
            </a:endParaRPr>
          </a:p>
        </p:txBody>
      </p:sp>
      <p:sp>
        <p:nvSpPr>
          <p:cNvPr id="47" name="Content Placeholder 4">
            <a:extLst>
              <a:ext uri="{FF2B5EF4-FFF2-40B4-BE49-F238E27FC236}">
                <a16:creationId xmlns:a16="http://schemas.microsoft.com/office/drawing/2014/main" id="{1A51516A-C059-8748-7035-7B84025A4299}"/>
              </a:ext>
            </a:extLst>
          </p:cNvPr>
          <p:cNvSpPr txBox="1">
            <a:spLocks/>
          </p:cNvSpPr>
          <p:nvPr/>
        </p:nvSpPr>
        <p:spPr>
          <a:xfrm>
            <a:off x="118761" y="5634031"/>
            <a:ext cx="3653139" cy="914400"/>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500" dirty="0">
                <a:solidFill>
                  <a:srgbClr val="093E5E"/>
                </a:solidFill>
                <a:latin typeface="Arial Nova"/>
                <a:ea typeface="Roboto"/>
                <a:cs typeface="Arial"/>
              </a:rPr>
              <a:t>Pre-arranged meetings connect key buyers with solution providers to unlock opportunities.</a:t>
            </a:r>
            <a:endParaRPr lang="en-US" dirty="0"/>
          </a:p>
        </p:txBody>
      </p:sp>
      <p:sp>
        <p:nvSpPr>
          <p:cNvPr id="48" name="TextBox 47">
            <a:extLst>
              <a:ext uri="{FF2B5EF4-FFF2-40B4-BE49-F238E27FC236}">
                <a16:creationId xmlns:a16="http://schemas.microsoft.com/office/drawing/2014/main" id="{34BF9A8A-FCD1-F5E4-426C-0C7C26166722}"/>
              </a:ext>
            </a:extLst>
          </p:cNvPr>
          <p:cNvSpPr txBox="1"/>
          <p:nvPr/>
        </p:nvSpPr>
        <p:spPr>
          <a:xfrm>
            <a:off x="677559" y="5139675"/>
            <a:ext cx="2926080" cy="338554"/>
          </a:xfrm>
          <a:prstGeom prst="rect">
            <a:avLst/>
          </a:prstGeom>
          <a:noFill/>
        </p:spPr>
        <p:txBody>
          <a:bodyPr wrap="square" lIns="91440" tIns="0" rIns="91440" bIns="0" anchor="t">
            <a:spAutoFit/>
          </a:bodyPr>
          <a:lstStyle/>
          <a:p>
            <a:r>
              <a:rPr lang="en-US" sz="2200" b="1" dirty="0">
                <a:solidFill>
                  <a:srgbClr val="E84925"/>
                </a:solidFill>
                <a:latin typeface="Barlow Condensed Medium" panose="00000606000000000000" pitchFamily="2" charset="0"/>
                <a:ea typeface="Inter" panose="02000503000000020004" pitchFamily="2" charset="0"/>
              </a:rPr>
              <a:t>BUYER-SELLER MEET</a:t>
            </a:r>
            <a:endParaRPr lang="en-AE" sz="2200" b="1" dirty="0">
              <a:solidFill>
                <a:srgbClr val="E84925"/>
              </a:solidFill>
              <a:latin typeface="Barlow Condensed Medium" panose="00000606000000000000" pitchFamily="2" charset="0"/>
              <a:ea typeface="Inter" panose="02000503000000020004" pitchFamily="2" charset="0"/>
            </a:endParaRPr>
          </a:p>
        </p:txBody>
      </p:sp>
      <p:sp>
        <p:nvSpPr>
          <p:cNvPr id="49" name="Content Placeholder 4">
            <a:extLst>
              <a:ext uri="{FF2B5EF4-FFF2-40B4-BE49-F238E27FC236}">
                <a16:creationId xmlns:a16="http://schemas.microsoft.com/office/drawing/2014/main" id="{BE590E19-9538-C14F-6B4E-C062FCAFD6E2}"/>
              </a:ext>
            </a:extLst>
          </p:cNvPr>
          <p:cNvSpPr txBox="1">
            <a:spLocks/>
          </p:cNvSpPr>
          <p:nvPr/>
        </p:nvSpPr>
        <p:spPr>
          <a:xfrm>
            <a:off x="4187841" y="5634031"/>
            <a:ext cx="3645519" cy="914400"/>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400" dirty="0">
                <a:solidFill>
                  <a:schemeClr val="bg1"/>
                </a:solidFill>
                <a:latin typeface="Arial Nova"/>
                <a:ea typeface="Roboto"/>
                <a:cs typeface="Arial"/>
              </a:rPr>
              <a:t>Invite-only sessions convening leaders for high-impact, closed-door strategic dialogue.</a:t>
            </a:r>
          </a:p>
        </p:txBody>
      </p:sp>
      <p:sp>
        <p:nvSpPr>
          <p:cNvPr id="50" name="TextBox 49">
            <a:extLst>
              <a:ext uri="{FF2B5EF4-FFF2-40B4-BE49-F238E27FC236}">
                <a16:creationId xmlns:a16="http://schemas.microsoft.com/office/drawing/2014/main" id="{86760C08-4156-274F-EF1C-9F087E5EF514}"/>
              </a:ext>
            </a:extLst>
          </p:cNvPr>
          <p:cNvSpPr txBox="1"/>
          <p:nvPr/>
        </p:nvSpPr>
        <p:spPr>
          <a:xfrm>
            <a:off x="4746641" y="5139675"/>
            <a:ext cx="2926080" cy="338554"/>
          </a:xfrm>
          <a:prstGeom prst="rect">
            <a:avLst/>
          </a:prstGeom>
          <a:noFill/>
        </p:spPr>
        <p:txBody>
          <a:bodyPr wrap="square" lIns="91440" tIns="0" rIns="91440" bIns="0">
            <a:spAutoFit/>
          </a:bodyPr>
          <a:lstStyle/>
          <a:p>
            <a:r>
              <a:rPr lang="en-US" sz="2200" b="1" dirty="0">
                <a:solidFill>
                  <a:srgbClr val="E84925"/>
                </a:solidFill>
                <a:latin typeface="Barlow Condensed Medium" panose="00000606000000000000" pitchFamily="2" charset="0"/>
                <a:ea typeface="Inter" panose="02000503000000020004" pitchFamily="2" charset="0"/>
              </a:rPr>
              <a:t>LEADERSHIP ROUNDTABLES</a:t>
            </a:r>
            <a:endParaRPr lang="en-AE" sz="2200" b="1" dirty="0">
              <a:solidFill>
                <a:srgbClr val="E84925"/>
              </a:solidFill>
              <a:latin typeface="Barlow Condensed Medium" panose="00000606000000000000" pitchFamily="2" charset="0"/>
              <a:ea typeface="Inter" panose="02000503000000020004" pitchFamily="2" charset="0"/>
            </a:endParaRPr>
          </a:p>
        </p:txBody>
      </p:sp>
      <p:sp>
        <p:nvSpPr>
          <p:cNvPr id="51" name="Content Placeholder 4">
            <a:extLst>
              <a:ext uri="{FF2B5EF4-FFF2-40B4-BE49-F238E27FC236}">
                <a16:creationId xmlns:a16="http://schemas.microsoft.com/office/drawing/2014/main" id="{28EC1DC8-3D0F-4F12-AA6C-4CA39F403607}"/>
              </a:ext>
            </a:extLst>
          </p:cNvPr>
          <p:cNvSpPr txBox="1">
            <a:spLocks/>
          </p:cNvSpPr>
          <p:nvPr/>
        </p:nvSpPr>
        <p:spPr>
          <a:xfrm>
            <a:off x="8249301" y="5634031"/>
            <a:ext cx="3645519" cy="914400"/>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500" dirty="0">
                <a:solidFill>
                  <a:srgbClr val="093E5E"/>
                </a:solidFill>
                <a:latin typeface="Arial Nova"/>
                <a:ea typeface="Roboto"/>
                <a:cs typeface="Arial"/>
              </a:rPr>
              <a:t>Showcasing innovations from startups, next-gen technologies, women leaders and young professionals shaping the future of electricity.</a:t>
            </a:r>
            <a:endParaRPr lang="en-US" dirty="0"/>
          </a:p>
        </p:txBody>
      </p:sp>
      <p:sp>
        <p:nvSpPr>
          <p:cNvPr id="52" name="TextBox 51">
            <a:extLst>
              <a:ext uri="{FF2B5EF4-FFF2-40B4-BE49-F238E27FC236}">
                <a16:creationId xmlns:a16="http://schemas.microsoft.com/office/drawing/2014/main" id="{19DAAAC6-061C-455D-D7E8-829E58BEE17C}"/>
              </a:ext>
            </a:extLst>
          </p:cNvPr>
          <p:cNvSpPr txBox="1"/>
          <p:nvPr/>
        </p:nvSpPr>
        <p:spPr>
          <a:xfrm>
            <a:off x="8808101" y="5139675"/>
            <a:ext cx="2926080" cy="338554"/>
          </a:xfrm>
          <a:prstGeom prst="rect">
            <a:avLst/>
          </a:prstGeom>
          <a:noFill/>
        </p:spPr>
        <p:txBody>
          <a:bodyPr wrap="square" lIns="91440" tIns="0" rIns="91440" bIns="0">
            <a:spAutoFit/>
          </a:bodyPr>
          <a:lstStyle/>
          <a:p>
            <a:r>
              <a:rPr lang="en-US" sz="2200" b="1" dirty="0">
                <a:solidFill>
                  <a:srgbClr val="E84925"/>
                </a:solidFill>
                <a:latin typeface="Barlow Condensed Medium" panose="00000606000000000000" pitchFamily="2" charset="0"/>
                <a:ea typeface="Inter" panose="02000503000000020004" pitchFamily="2" charset="0"/>
              </a:rPr>
              <a:t>SPECIAL FEATURES</a:t>
            </a:r>
            <a:endParaRPr lang="en-AE" sz="2200" b="1" dirty="0">
              <a:solidFill>
                <a:srgbClr val="E84925"/>
              </a:solidFill>
              <a:latin typeface="Barlow Condensed Medium" panose="00000606000000000000" pitchFamily="2" charset="0"/>
              <a:ea typeface="Inter" panose="02000503000000020004" pitchFamily="2" charset="0"/>
            </a:endParaRPr>
          </a:p>
        </p:txBody>
      </p:sp>
      <p:pic>
        <p:nvPicPr>
          <p:cNvPr id="55" name="Picture 54" descr="A light bulb with a gear inside&#10;&#10;AI-generated content may be incorrect.">
            <a:extLst>
              <a:ext uri="{FF2B5EF4-FFF2-40B4-BE49-F238E27FC236}">
                <a16:creationId xmlns:a16="http://schemas.microsoft.com/office/drawing/2014/main" id="{D6AD4D7D-2E83-EA88-39D4-63B7F80832D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4187841" y="3192542"/>
            <a:ext cx="591313" cy="557785"/>
          </a:xfrm>
          <a:prstGeom prst="rect">
            <a:avLst/>
          </a:prstGeom>
        </p:spPr>
      </p:pic>
      <p:pic>
        <p:nvPicPr>
          <p:cNvPr id="57" name="Picture 56" descr="A logo of a gear with squares&#10;&#10;AI-generated content may be incorrect.">
            <a:extLst>
              <a:ext uri="{FF2B5EF4-FFF2-40B4-BE49-F238E27FC236}">
                <a16:creationId xmlns:a16="http://schemas.microsoft.com/office/drawing/2014/main" id="{AEE3F009-896A-8531-7F0E-F60B8CAAE85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8287345" y="3253744"/>
            <a:ext cx="591313" cy="557785"/>
          </a:xfrm>
          <a:prstGeom prst="rect">
            <a:avLst/>
          </a:prstGeom>
        </p:spPr>
      </p:pic>
      <p:pic>
        <p:nvPicPr>
          <p:cNvPr id="59" name="Picture 58" descr="A handshake with black background&#10;&#10;AI-generated content may be incorrect.">
            <a:extLst>
              <a:ext uri="{FF2B5EF4-FFF2-40B4-BE49-F238E27FC236}">
                <a16:creationId xmlns:a16="http://schemas.microsoft.com/office/drawing/2014/main" id="{566B34EC-AE9B-5827-F361-8BAE2517E68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Lst>
          </a:blip>
          <a:stretch>
            <a:fillRect/>
          </a:stretch>
        </p:blipFill>
        <p:spPr>
          <a:xfrm>
            <a:off x="152992" y="5062513"/>
            <a:ext cx="591313" cy="557785"/>
          </a:xfrm>
          <a:prstGeom prst="rect">
            <a:avLst/>
          </a:prstGeom>
        </p:spPr>
      </p:pic>
      <p:pic>
        <p:nvPicPr>
          <p:cNvPr id="61" name="Picture 60" descr="A group of people with a flag on top of a staircase&#10;&#10;AI-generated content may be incorrect.">
            <a:extLst>
              <a:ext uri="{FF2B5EF4-FFF2-40B4-BE49-F238E27FC236}">
                <a16:creationId xmlns:a16="http://schemas.microsoft.com/office/drawing/2014/main" id="{72BAA015-F8D4-6547-9F35-8D767ACA1F0E}"/>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20000"/>
                    </a14:imgEffect>
                  </a14:imgLayer>
                </a14:imgProps>
              </a:ext>
            </a:extLst>
          </a:blip>
          <a:stretch>
            <a:fillRect/>
          </a:stretch>
        </p:blipFill>
        <p:spPr>
          <a:xfrm>
            <a:off x="4187840" y="5038298"/>
            <a:ext cx="591313" cy="557785"/>
          </a:xfrm>
          <a:prstGeom prst="rect">
            <a:avLst/>
          </a:prstGeom>
        </p:spPr>
      </p:pic>
      <p:pic>
        <p:nvPicPr>
          <p:cNvPr id="63" name="Picture 62" descr="A logo with lightning bolt in the middle&#10;&#10;AI-generated content may be incorrect.">
            <a:extLst>
              <a:ext uri="{FF2B5EF4-FFF2-40B4-BE49-F238E27FC236}">
                <a16:creationId xmlns:a16="http://schemas.microsoft.com/office/drawing/2014/main" id="{F4C5F651-2AB1-3D0C-0500-6686A83DDB6A}"/>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a14:imgEffect>
                  </a14:imgLayer>
                </a14:imgProps>
              </a:ext>
            </a:extLst>
          </a:blip>
          <a:stretch>
            <a:fillRect/>
          </a:stretch>
        </p:blipFill>
        <p:spPr>
          <a:xfrm>
            <a:off x="8285082" y="5038297"/>
            <a:ext cx="591313" cy="557785"/>
          </a:xfrm>
          <a:prstGeom prst="rect">
            <a:avLst/>
          </a:prstGeom>
        </p:spPr>
      </p:pic>
      <p:pic>
        <p:nvPicPr>
          <p:cNvPr id="65" name="Picture 64" descr="A orange line drawing of a kitchen&#10;&#10;AI-generated content may be incorrect.">
            <a:extLst>
              <a:ext uri="{FF2B5EF4-FFF2-40B4-BE49-F238E27FC236}">
                <a16:creationId xmlns:a16="http://schemas.microsoft.com/office/drawing/2014/main" id="{D8233E0A-A45C-2738-9F1E-3147A0FF01F6}"/>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20000" contrast="20000"/>
                    </a14:imgEffect>
                  </a14:imgLayer>
                </a14:imgProps>
              </a:ext>
            </a:extLst>
          </a:blip>
          <a:stretch>
            <a:fillRect/>
          </a:stretch>
        </p:blipFill>
        <p:spPr>
          <a:xfrm>
            <a:off x="152992" y="3239588"/>
            <a:ext cx="591313" cy="557785"/>
          </a:xfrm>
          <a:prstGeom prst="rect">
            <a:avLst/>
          </a:prstGeom>
        </p:spPr>
      </p:pic>
    </p:spTree>
    <p:extLst>
      <p:ext uri="{BB962C8B-B14F-4D97-AF65-F5344CB8AC3E}">
        <p14:creationId xmlns:p14="http://schemas.microsoft.com/office/powerpoint/2010/main" val="2844726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C4B03-171C-925B-B561-4D20220D164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6ADE213-409F-6DDF-29A8-30F63B0C881E}"/>
              </a:ext>
            </a:extLst>
          </p:cNvPr>
          <p:cNvSpPr>
            <a:spLocks noGrp="1"/>
          </p:cNvSpPr>
          <p:nvPr>
            <p:ph type="body" sz="quarter" idx="10"/>
          </p:nvPr>
        </p:nvSpPr>
        <p:spPr/>
        <p:txBody>
          <a:bodyPr/>
          <a:lstStyle/>
          <a:p>
            <a:r>
              <a:rPr lang="en-US" dirty="0"/>
              <a:t>ABOUT BHARAT ELECTRICITY SUMMIT</a:t>
            </a:r>
            <a:endParaRPr lang="en-GB" dirty="0"/>
          </a:p>
        </p:txBody>
      </p:sp>
      <p:sp>
        <p:nvSpPr>
          <p:cNvPr id="13" name="TextBox 12">
            <a:extLst>
              <a:ext uri="{FF2B5EF4-FFF2-40B4-BE49-F238E27FC236}">
                <a16:creationId xmlns:a16="http://schemas.microsoft.com/office/drawing/2014/main" id="{2DD31402-8ECA-01FB-9959-64C55BAE16E7}"/>
              </a:ext>
            </a:extLst>
          </p:cNvPr>
          <p:cNvSpPr txBox="1"/>
          <p:nvPr/>
        </p:nvSpPr>
        <p:spPr>
          <a:xfrm>
            <a:off x="628403" y="1666724"/>
            <a:ext cx="3228377" cy="307777"/>
          </a:xfrm>
          <a:prstGeom prst="rect">
            <a:avLst/>
          </a:prstGeom>
          <a:noFill/>
        </p:spPr>
        <p:txBody>
          <a:bodyPr wrap="square" lIns="91440" tIns="0" rIns="91440" bIns="0">
            <a:spAutoFit/>
          </a:bodyPr>
          <a:lstStyle/>
          <a:p>
            <a:r>
              <a:rPr lang="en-US" sz="2000" b="1" dirty="0">
                <a:solidFill>
                  <a:schemeClr val="tx2">
                    <a:lumMod val="90000"/>
                    <a:lumOff val="10000"/>
                  </a:schemeClr>
                </a:solidFill>
                <a:latin typeface="Barlow Condensed Medium" panose="00000606000000000000" pitchFamily="2" charset="0"/>
                <a:ea typeface="Inter" panose="02000503000000020004" pitchFamily="2" charset="0"/>
              </a:rPr>
              <a:t>THE SUMMIT IS DEDICATED TO:</a:t>
            </a:r>
            <a:endParaRPr lang="en-AE" sz="2000" b="1" dirty="0">
              <a:solidFill>
                <a:schemeClr val="tx2">
                  <a:lumMod val="90000"/>
                  <a:lumOff val="10000"/>
                </a:schemeClr>
              </a:solidFill>
              <a:latin typeface="Barlow Condensed Medium" panose="00000606000000000000" pitchFamily="2" charset="0"/>
              <a:ea typeface="Inter" panose="02000503000000020004" pitchFamily="2" charset="0"/>
            </a:endParaRPr>
          </a:p>
        </p:txBody>
      </p:sp>
      <p:graphicFrame>
        <p:nvGraphicFramePr>
          <p:cNvPr id="3" name="Table 2">
            <a:extLst>
              <a:ext uri="{FF2B5EF4-FFF2-40B4-BE49-F238E27FC236}">
                <a16:creationId xmlns:a16="http://schemas.microsoft.com/office/drawing/2014/main" id="{EA5EF513-2A3A-CCB2-25F2-A7A26C0C9638}"/>
              </a:ext>
            </a:extLst>
          </p:cNvPr>
          <p:cNvGraphicFramePr>
            <a:graphicFrameLocks noGrp="1"/>
          </p:cNvGraphicFramePr>
          <p:nvPr>
            <p:extLst>
              <p:ext uri="{D42A27DB-BD31-4B8C-83A1-F6EECF244321}">
                <p14:modId xmlns:p14="http://schemas.microsoft.com/office/powerpoint/2010/main" val="3155652472"/>
              </p:ext>
            </p:extLst>
          </p:nvPr>
        </p:nvGraphicFramePr>
        <p:xfrm>
          <a:off x="667330" y="2042160"/>
          <a:ext cx="6871390" cy="4464925"/>
        </p:xfrm>
        <a:graphic>
          <a:graphicData uri="http://schemas.openxmlformats.org/drawingml/2006/table">
            <a:tbl>
              <a:tblPr firstRow="1" bandRow="1">
                <a:tableStyleId>{2D5ABB26-0587-4C30-8999-92F81FD0307C}</a:tableStyleId>
              </a:tblPr>
              <a:tblGrid>
                <a:gridCol w="583709">
                  <a:extLst>
                    <a:ext uri="{9D8B030D-6E8A-4147-A177-3AD203B41FA5}">
                      <a16:colId xmlns:a16="http://schemas.microsoft.com/office/drawing/2014/main" val="1273292145"/>
                    </a:ext>
                  </a:extLst>
                </a:gridCol>
                <a:gridCol w="6287681">
                  <a:extLst>
                    <a:ext uri="{9D8B030D-6E8A-4147-A177-3AD203B41FA5}">
                      <a16:colId xmlns:a16="http://schemas.microsoft.com/office/drawing/2014/main" val="930988391"/>
                    </a:ext>
                  </a:extLst>
                </a:gridCol>
              </a:tblGrid>
              <a:tr h="710105">
                <a:tc>
                  <a:txBody>
                    <a:bodyPr/>
                    <a:lstStyle/>
                    <a:p>
                      <a:pPr marL="0" indent="0">
                        <a:buClr>
                          <a:srgbClr val="E84A26"/>
                        </a:buClr>
                        <a:buFont typeface="Wingdings" panose="05000000000000000000" pitchFamily="2" charset="2"/>
                        <a:buNone/>
                      </a:pPr>
                      <a:endParaRPr lang="en-US" sz="1400" kern="1200" dirty="0">
                        <a:solidFill>
                          <a:srgbClr val="4D4D4F"/>
                        </a:solidFill>
                        <a:latin typeface="Arial Nova" panose="020B0504020202020204" pitchFamily="34" charset="0"/>
                        <a:ea typeface="+mn-ea"/>
                        <a:cs typeface="+mn-cs"/>
                      </a:endParaRPr>
                    </a:p>
                  </a:txBody>
                  <a:tcPr marL="137160" marR="137160" marT="137160" marB="137160" anchor="ctr">
                    <a:lnT w="38100" cap="flat" cmpd="sng" algn="ctr">
                      <a:noFill/>
                      <a:prstDash val="solid"/>
                      <a:round/>
                      <a:headEnd type="none" w="med" len="med"/>
                      <a:tailEnd type="none" w="med" len="med"/>
                    </a:lnT>
                    <a:lnB w="12700" cap="flat" cmpd="sng" algn="ctr">
                      <a:solidFill>
                        <a:srgbClr val="E84A26"/>
                      </a:solidFill>
                      <a:prstDash val="solid"/>
                      <a:round/>
                      <a:headEnd type="none" w="med" len="med"/>
                      <a:tailEnd type="none" w="med" len="med"/>
                    </a:lnB>
                  </a:tcPr>
                </a:tc>
                <a:tc>
                  <a:txBody>
                    <a:bodyPr/>
                    <a:lstStyle/>
                    <a:p>
                      <a:pPr marL="0" indent="0">
                        <a:buClr>
                          <a:srgbClr val="E84A26"/>
                        </a:buClr>
                        <a:buFont typeface="Wingdings" panose="05000000000000000000" pitchFamily="2" charset="2"/>
                        <a:buNone/>
                      </a:pPr>
                      <a:r>
                        <a:rPr lang="en-US" sz="1400" kern="1200" dirty="0">
                          <a:solidFill>
                            <a:srgbClr val="4D4D4F"/>
                          </a:solidFill>
                          <a:latin typeface="Arial Nova" panose="020B0504020202020204" pitchFamily="34" charset="0"/>
                          <a:ea typeface="+mn-ea"/>
                          <a:cs typeface="+mn-cs"/>
                        </a:rPr>
                        <a:t>Convening global policymakers, CEOs, government leaders, electricity experts, investors, regulators, innovators, suppliers, and solution providers.</a:t>
                      </a:r>
                    </a:p>
                  </a:txBody>
                  <a:tcPr marL="137160" marR="137160" marT="137160" marB="137160" anchor="ctr">
                    <a:lnT w="38100" cap="flat" cmpd="sng" algn="ctr">
                      <a:noFill/>
                      <a:prstDash val="solid"/>
                      <a:round/>
                      <a:headEnd type="none" w="med" len="med"/>
                      <a:tailEnd type="none" w="med" len="med"/>
                    </a:lnT>
                    <a:lnB w="12700" cap="flat" cmpd="sng" algn="ctr">
                      <a:solidFill>
                        <a:srgbClr val="E84A26"/>
                      </a:solidFill>
                      <a:prstDash val="solid"/>
                      <a:round/>
                      <a:headEnd type="none" w="med" len="med"/>
                      <a:tailEnd type="none" w="med" len="med"/>
                    </a:lnB>
                  </a:tcPr>
                </a:tc>
                <a:extLst>
                  <a:ext uri="{0D108BD9-81ED-4DB2-BD59-A6C34878D82A}">
                    <a16:rowId xmlns:a16="http://schemas.microsoft.com/office/drawing/2014/main" val="3868246699"/>
                  </a:ext>
                </a:extLst>
              </a:tr>
              <a:tr h="710105">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endParaRPr kumimoji="0" lang="en-US" sz="14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endParaRPr>
                    </a:p>
                  </a:txBody>
                  <a:tcPr marL="137160" marR="137160" marT="137160" marB="137160" anchor="ctr">
                    <a:lnT w="12700" cap="flat" cmpd="sng" algn="ctr">
                      <a:solidFill>
                        <a:srgbClr val="E84A26"/>
                      </a:solidFill>
                      <a:prstDash val="solid"/>
                      <a:round/>
                      <a:headEnd type="none" w="med" len="med"/>
                      <a:tailEnd type="none" w="med" len="med"/>
                    </a:lnT>
                    <a:lnB w="12700" cap="flat" cmpd="sng" algn="ctr">
                      <a:solidFill>
                        <a:srgbClr val="E84A2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r>
                        <a:rPr kumimoji="0" lang="en-US" sz="14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rPr>
                        <a:t>Driving progress across the entire electricity value chain—from generation and transmission to distribution, storage, and smart consumption.</a:t>
                      </a:r>
                    </a:p>
                  </a:txBody>
                  <a:tcPr marL="137160" marR="137160" marT="137160" marB="137160" anchor="ctr">
                    <a:lnT w="12700" cap="flat" cmpd="sng" algn="ctr">
                      <a:solidFill>
                        <a:srgbClr val="E84A26"/>
                      </a:solidFill>
                      <a:prstDash val="solid"/>
                      <a:round/>
                      <a:headEnd type="none" w="med" len="med"/>
                      <a:tailEnd type="none" w="med" len="med"/>
                    </a:lnT>
                    <a:lnB w="12700" cap="flat" cmpd="sng" algn="ctr">
                      <a:solidFill>
                        <a:srgbClr val="E84A26"/>
                      </a:solidFill>
                      <a:prstDash val="solid"/>
                      <a:round/>
                      <a:headEnd type="none" w="med" len="med"/>
                      <a:tailEnd type="none" w="med" len="med"/>
                    </a:lnB>
                  </a:tcPr>
                </a:tc>
                <a:extLst>
                  <a:ext uri="{0D108BD9-81ED-4DB2-BD59-A6C34878D82A}">
                    <a16:rowId xmlns:a16="http://schemas.microsoft.com/office/drawing/2014/main" val="2522030808"/>
                  </a:ext>
                </a:extLst>
              </a:tr>
              <a:tr h="710105">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endParaRPr kumimoji="0" lang="en-US" sz="14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endParaRPr>
                    </a:p>
                  </a:txBody>
                  <a:tcPr marL="137160" marR="137160" marT="137160" marB="137160" anchor="ctr">
                    <a:lnT w="12700" cap="flat" cmpd="sng" algn="ctr">
                      <a:solidFill>
                        <a:srgbClr val="E84A26"/>
                      </a:solidFill>
                      <a:prstDash val="solid"/>
                      <a:round/>
                      <a:headEnd type="none" w="med" len="med"/>
                      <a:tailEnd type="none" w="med" len="med"/>
                    </a:lnT>
                    <a:lnB w="12700" cap="flat" cmpd="sng" algn="ctr">
                      <a:solidFill>
                        <a:srgbClr val="E84A2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r>
                        <a:rPr kumimoji="0" lang="en-US" sz="14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rPr>
                        <a:t>Serving as a global platform to align national energy priorities with international best practices.</a:t>
                      </a:r>
                    </a:p>
                  </a:txBody>
                  <a:tcPr marL="137160" marR="137160" marT="137160" marB="137160" anchor="ctr">
                    <a:lnT w="12700" cap="flat" cmpd="sng" algn="ctr">
                      <a:solidFill>
                        <a:srgbClr val="E84A26"/>
                      </a:solidFill>
                      <a:prstDash val="solid"/>
                      <a:round/>
                      <a:headEnd type="none" w="med" len="med"/>
                      <a:tailEnd type="none" w="med" len="med"/>
                    </a:lnT>
                    <a:lnB w="12700" cap="flat" cmpd="sng" algn="ctr">
                      <a:solidFill>
                        <a:srgbClr val="E84A26"/>
                      </a:solidFill>
                      <a:prstDash val="solid"/>
                      <a:round/>
                      <a:headEnd type="none" w="med" len="med"/>
                      <a:tailEnd type="none" w="med" len="med"/>
                    </a:lnB>
                  </a:tcPr>
                </a:tc>
                <a:extLst>
                  <a:ext uri="{0D108BD9-81ED-4DB2-BD59-A6C34878D82A}">
                    <a16:rowId xmlns:a16="http://schemas.microsoft.com/office/drawing/2014/main" val="10085700"/>
                  </a:ext>
                </a:extLst>
              </a:tr>
              <a:tr h="710105">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endParaRPr kumimoji="0" lang="en-US" sz="14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endParaRPr>
                    </a:p>
                  </a:txBody>
                  <a:tcPr marL="137160" marR="137160" marT="137160" marB="137160" anchor="ctr">
                    <a:lnT w="12700" cap="flat" cmpd="sng" algn="ctr">
                      <a:solidFill>
                        <a:srgbClr val="E84A26"/>
                      </a:solidFill>
                      <a:prstDash val="solid"/>
                      <a:round/>
                      <a:headEnd type="none" w="med" len="med"/>
                      <a:tailEnd type="none" w="med" len="med"/>
                    </a:lnT>
                    <a:lnB w="12700" cap="flat" cmpd="sng" algn="ctr">
                      <a:solidFill>
                        <a:srgbClr val="E84A2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r>
                        <a:rPr kumimoji="0" lang="en-US" sz="14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rPr>
                        <a:t>Fostering cross-border collaborations and </a:t>
                      </a:r>
                      <a:r>
                        <a:rPr kumimoji="0" lang="en-US" sz="1400" b="0" i="0" u="none" strike="noStrike" kern="1200" cap="none" spc="0" normalizeH="0" baseline="0" noProof="0" dirty="0" err="1">
                          <a:ln>
                            <a:noFill/>
                          </a:ln>
                          <a:solidFill>
                            <a:srgbClr val="4D4D4F"/>
                          </a:solidFill>
                          <a:effectLst/>
                          <a:uLnTx/>
                          <a:uFillTx/>
                          <a:latin typeface="Arial Nova" panose="020B0504020202020204" pitchFamily="34" charset="0"/>
                          <a:ea typeface="+mn-ea"/>
                          <a:cs typeface="+mn-cs"/>
                        </a:rPr>
                        <a:t>mobilising</a:t>
                      </a:r>
                      <a:r>
                        <a:rPr kumimoji="0" lang="en-US" sz="14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rPr>
                        <a:t> investments to accelerate clean electricity deployment.</a:t>
                      </a:r>
                    </a:p>
                  </a:txBody>
                  <a:tcPr marL="137160" marR="137160" marT="137160" marB="137160" anchor="ctr">
                    <a:lnT w="12700" cap="flat" cmpd="sng" algn="ctr">
                      <a:solidFill>
                        <a:srgbClr val="E84A26"/>
                      </a:solidFill>
                      <a:prstDash val="solid"/>
                      <a:round/>
                      <a:headEnd type="none" w="med" len="med"/>
                      <a:tailEnd type="none" w="med" len="med"/>
                    </a:lnT>
                    <a:lnB w="12700" cap="flat" cmpd="sng" algn="ctr">
                      <a:solidFill>
                        <a:srgbClr val="E84A26"/>
                      </a:solidFill>
                      <a:prstDash val="solid"/>
                      <a:round/>
                      <a:headEnd type="none" w="med" len="med"/>
                      <a:tailEnd type="none" w="med" len="med"/>
                    </a:lnB>
                  </a:tcPr>
                </a:tc>
                <a:extLst>
                  <a:ext uri="{0D108BD9-81ED-4DB2-BD59-A6C34878D82A}">
                    <a16:rowId xmlns:a16="http://schemas.microsoft.com/office/drawing/2014/main" val="1089859992"/>
                  </a:ext>
                </a:extLst>
              </a:tr>
              <a:tr h="710105">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endParaRPr kumimoji="0" lang="en-US" sz="14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endParaRPr>
                    </a:p>
                  </a:txBody>
                  <a:tcPr marL="137160" marR="137160" marT="137160" marB="137160" anchor="ctr">
                    <a:lnT w="12700" cap="flat" cmpd="sng" algn="ctr">
                      <a:solidFill>
                        <a:srgbClr val="E84A26"/>
                      </a:solidFill>
                      <a:prstDash val="solid"/>
                      <a:round/>
                      <a:headEnd type="none" w="med" len="med"/>
                      <a:tailEnd type="none" w="med" len="med"/>
                    </a:lnT>
                    <a:lnB w="12700" cap="flat" cmpd="sng" algn="ctr">
                      <a:solidFill>
                        <a:srgbClr val="E84A2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r>
                        <a:rPr kumimoji="0" lang="en-US" sz="14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rPr>
                        <a:t>Combining a vibrant global exhibition, strategic and technical conference and high-level networking to create unparalleled opportunities for innovation, policy dialogue, and business growth.</a:t>
                      </a:r>
                    </a:p>
                  </a:txBody>
                  <a:tcPr marL="137160" marR="137160" marT="137160" marB="137160" anchor="ctr">
                    <a:lnT w="12700" cap="flat" cmpd="sng" algn="ctr">
                      <a:solidFill>
                        <a:srgbClr val="E84A26"/>
                      </a:solidFill>
                      <a:prstDash val="solid"/>
                      <a:round/>
                      <a:headEnd type="none" w="med" len="med"/>
                      <a:tailEnd type="none" w="med" len="med"/>
                    </a:lnT>
                    <a:lnB w="12700" cap="flat" cmpd="sng" algn="ctr">
                      <a:solidFill>
                        <a:srgbClr val="E84A26"/>
                      </a:solidFill>
                      <a:prstDash val="solid"/>
                      <a:round/>
                      <a:headEnd type="none" w="med" len="med"/>
                      <a:tailEnd type="none" w="med" len="med"/>
                    </a:lnB>
                  </a:tcPr>
                </a:tc>
                <a:extLst>
                  <a:ext uri="{0D108BD9-81ED-4DB2-BD59-A6C34878D82A}">
                    <a16:rowId xmlns:a16="http://schemas.microsoft.com/office/drawing/2014/main" val="3759155713"/>
                  </a:ext>
                </a:extLst>
              </a:tr>
              <a:tr h="710105">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endParaRPr kumimoji="0" lang="en-US" sz="14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endParaRPr>
                    </a:p>
                  </a:txBody>
                  <a:tcPr marL="137160" marR="137160" marT="137160" marB="137160" anchor="ctr">
                    <a:lnT w="12700" cap="flat" cmpd="sng" algn="ctr">
                      <a:solidFill>
                        <a:srgbClr val="E84A26"/>
                      </a:solidFill>
                      <a:prstDash val="solid"/>
                      <a:round/>
                      <a:headEnd type="none" w="med" len="med"/>
                      <a:tailEnd type="none" w="med" len="med"/>
                    </a:lnT>
                    <a:lnB w="12700" cap="flat" cmpd="sng" algn="ctr">
                      <a:solidFill>
                        <a:srgbClr val="E84A2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r>
                        <a:rPr kumimoji="0" lang="en-US" sz="14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rPr>
                        <a:t>Positioning India’s leadership, scale, and innovation in renewables, storage, and power infrastructure to deliver solutions with global impact.</a:t>
                      </a:r>
                    </a:p>
                  </a:txBody>
                  <a:tcPr marL="137160" marR="137160" marT="137160" marB="137160" anchor="ctr">
                    <a:lnT w="12700" cap="flat" cmpd="sng" algn="ctr">
                      <a:solidFill>
                        <a:srgbClr val="E84A26"/>
                      </a:solidFill>
                      <a:prstDash val="solid"/>
                      <a:round/>
                      <a:headEnd type="none" w="med" len="med"/>
                      <a:tailEnd type="none" w="med" len="med"/>
                    </a:lnT>
                    <a:lnB w="12700" cap="flat" cmpd="sng" algn="ctr">
                      <a:solidFill>
                        <a:srgbClr val="E84A26"/>
                      </a:solidFill>
                      <a:prstDash val="solid"/>
                      <a:round/>
                      <a:headEnd type="none" w="med" len="med"/>
                      <a:tailEnd type="none" w="med" len="med"/>
                    </a:lnB>
                  </a:tcPr>
                </a:tc>
                <a:extLst>
                  <a:ext uri="{0D108BD9-81ED-4DB2-BD59-A6C34878D82A}">
                    <a16:rowId xmlns:a16="http://schemas.microsoft.com/office/drawing/2014/main" val="592719072"/>
                  </a:ext>
                </a:extLst>
              </a:tr>
            </a:tbl>
          </a:graphicData>
        </a:graphic>
      </p:graphicFrame>
      <p:grpSp>
        <p:nvGrpSpPr>
          <p:cNvPr id="12" name="Group 11">
            <a:extLst>
              <a:ext uri="{FF2B5EF4-FFF2-40B4-BE49-F238E27FC236}">
                <a16:creationId xmlns:a16="http://schemas.microsoft.com/office/drawing/2014/main" id="{FDE42974-F0EE-2ED6-9865-053E334FA02F}"/>
              </a:ext>
            </a:extLst>
          </p:cNvPr>
          <p:cNvGrpSpPr/>
          <p:nvPr/>
        </p:nvGrpSpPr>
        <p:grpSpPr>
          <a:xfrm>
            <a:off x="746760" y="2218825"/>
            <a:ext cx="457200" cy="4179296"/>
            <a:chOff x="1254760" y="2218825"/>
            <a:chExt cx="457200" cy="4179296"/>
          </a:xfrm>
        </p:grpSpPr>
        <p:pic>
          <p:nvPicPr>
            <p:cNvPr id="5" name="Picture 4" descr="A logo with a black background&#10;&#10;AI-generated content may be incorrect.">
              <a:extLst>
                <a:ext uri="{FF2B5EF4-FFF2-40B4-BE49-F238E27FC236}">
                  <a16:creationId xmlns:a16="http://schemas.microsoft.com/office/drawing/2014/main" id="{D907C712-2891-1BDC-F196-58213767828D}"/>
                </a:ext>
              </a:extLst>
            </p:cNvPr>
            <p:cNvPicPr>
              <a:picLocks noChangeAspect="1"/>
            </p:cNvPicPr>
            <p:nvPr/>
          </p:nvPicPr>
          <p:blipFill>
            <a:blip r:embed="rId3"/>
            <a:stretch>
              <a:fillRect/>
            </a:stretch>
          </p:blipFill>
          <p:spPr>
            <a:xfrm>
              <a:off x="1254760" y="2218825"/>
              <a:ext cx="457200" cy="457200"/>
            </a:xfrm>
            <a:prstGeom prst="rect">
              <a:avLst/>
            </a:prstGeom>
          </p:spPr>
        </p:pic>
        <p:pic>
          <p:nvPicPr>
            <p:cNvPr id="6" name="Picture 5" descr="A logo with a black background&#10;&#10;AI-generated content may be incorrect.">
              <a:extLst>
                <a:ext uri="{FF2B5EF4-FFF2-40B4-BE49-F238E27FC236}">
                  <a16:creationId xmlns:a16="http://schemas.microsoft.com/office/drawing/2014/main" id="{B73C4626-C819-597F-8578-81AB7D365964}"/>
                </a:ext>
              </a:extLst>
            </p:cNvPr>
            <p:cNvPicPr>
              <a:picLocks noChangeAspect="1"/>
            </p:cNvPicPr>
            <p:nvPr/>
          </p:nvPicPr>
          <p:blipFill>
            <a:blip r:embed="rId3"/>
            <a:stretch>
              <a:fillRect/>
            </a:stretch>
          </p:blipFill>
          <p:spPr>
            <a:xfrm>
              <a:off x="1254760" y="2971800"/>
              <a:ext cx="457200" cy="457200"/>
            </a:xfrm>
            <a:prstGeom prst="rect">
              <a:avLst/>
            </a:prstGeom>
          </p:spPr>
        </p:pic>
        <p:pic>
          <p:nvPicPr>
            <p:cNvPr id="7" name="Picture 6" descr="A logo with a black background&#10;&#10;AI-generated content may be incorrect.">
              <a:extLst>
                <a:ext uri="{FF2B5EF4-FFF2-40B4-BE49-F238E27FC236}">
                  <a16:creationId xmlns:a16="http://schemas.microsoft.com/office/drawing/2014/main" id="{2A834735-4C15-DBC6-F1F5-B7E5850C78DC}"/>
                </a:ext>
              </a:extLst>
            </p:cNvPr>
            <p:cNvPicPr>
              <a:picLocks noChangeAspect="1"/>
            </p:cNvPicPr>
            <p:nvPr/>
          </p:nvPicPr>
          <p:blipFill>
            <a:blip r:embed="rId3"/>
            <a:stretch>
              <a:fillRect/>
            </a:stretch>
          </p:blipFill>
          <p:spPr>
            <a:xfrm>
              <a:off x="1254760" y="3724775"/>
              <a:ext cx="457200" cy="457200"/>
            </a:xfrm>
            <a:prstGeom prst="rect">
              <a:avLst/>
            </a:prstGeom>
          </p:spPr>
        </p:pic>
        <p:pic>
          <p:nvPicPr>
            <p:cNvPr id="8" name="Picture 7" descr="A logo with a black background&#10;&#10;AI-generated content may be incorrect.">
              <a:extLst>
                <a:ext uri="{FF2B5EF4-FFF2-40B4-BE49-F238E27FC236}">
                  <a16:creationId xmlns:a16="http://schemas.microsoft.com/office/drawing/2014/main" id="{0EF61CF9-8917-5530-20DE-A5C98156D55E}"/>
                </a:ext>
              </a:extLst>
            </p:cNvPr>
            <p:cNvPicPr>
              <a:picLocks noChangeAspect="1"/>
            </p:cNvPicPr>
            <p:nvPr/>
          </p:nvPicPr>
          <p:blipFill>
            <a:blip r:embed="rId3"/>
            <a:stretch>
              <a:fillRect/>
            </a:stretch>
          </p:blipFill>
          <p:spPr>
            <a:xfrm>
              <a:off x="1254760" y="4412486"/>
              <a:ext cx="457200" cy="457200"/>
            </a:xfrm>
            <a:prstGeom prst="rect">
              <a:avLst/>
            </a:prstGeom>
          </p:spPr>
        </p:pic>
        <p:pic>
          <p:nvPicPr>
            <p:cNvPr id="9" name="Picture 8" descr="A logo with a black background&#10;&#10;AI-generated content may be incorrect.">
              <a:extLst>
                <a:ext uri="{FF2B5EF4-FFF2-40B4-BE49-F238E27FC236}">
                  <a16:creationId xmlns:a16="http://schemas.microsoft.com/office/drawing/2014/main" id="{6B89DBCB-E800-B79C-6A50-4F2E232CC9BC}"/>
                </a:ext>
              </a:extLst>
            </p:cNvPr>
            <p:cNvPicPr>
              <a:picLocks noChangeAspect="1"/>
            </p:cNvPicPr>
            <p:nvPr/>
          </p:nvPicPr>
          <p:blipFill>
            <a:blip r:embed="rId3"/>
            <a:stretch>
              <a:fillRect/>
            </a:stretch>
          </p:blipFill>
          <p:spPr>
            <a:xfrm>
              <a:off x="1254760" y="5187655"/>
              <a:ext cx="457200" cy="457200"/>
            </a:xfrm>
            <a:prstGeom prst="rect">
              <a:avLst/>
            </a:prstGeom>
          </p:spPr>
        </p:pic>
        <p:pic>
          <p:nvPicPr>
            <p:cNvPr id="10" name="Picture 9" descr="A logo with a black background&#10;&#10;AI-generated content may be incorrect.">
              <a:extLst>
                <a:ext uri="{FF2B5EF4-FFF2-40B4-BE49-F238E27FC236}">
                  <a16:creationId xmlns:a16="http://schemas.microsoft.com/office/drawing/2014/main" id="{15A328B3-A6EC-CF17-3964-142A1B022C72}"/>
                </a:ext>
              </a:extLst>
            </p:cNvPr>
            <p:cNvPicPr>
              <a:picLocks noChangeAspect="1"/>
            </p:cNvPicPr>
            <p:nvPr/>
          </p:nvPicPr>
          <p:blipFill>
            <a:blip r:embed="rId3"/>
            <a:stretch>
              <a:fillRect/>
            </a:stretch>
          </p:blipFill>
          <p:spPr>
            <a:xfrm>
              <a:off x="1254760" y="5940921"/>
              <a:ext cx="457200" cy="457200"/>
            </a:xfrm>
            <a:prstGeom prst="rect">
              <a:avLst/>
            </a:prstGeom>
          </p:spPr>
        </p:pic>
      </p:grpSp>
      <p:sp>
        <p:nvSpPr>
          <p:cNvPr id="14" name="Rectangle">
            <a:extLst>
              <a:ext uri="{FF2B5EF4-FFF2-40B4-BE49-F238E27FC236}">
                <a16:creationId xmlns:a16="http://schemas.microsoft.com/office/drawing/2014/main" id="{9C7A2C2E-BE80-D20A-465C-A7D8DB39D599}"/>
              </a:ext>
            </a:extLst>
          </p:cNvPr>
          <p:cNvSpPr/>
          <p:nvPr/>
        </p:nvSpPr>
        <p:spPr>
          <a:xfrm>
            <a:off x="8575040" y="1381760"/>
            <a:ext cx="3616960" cy="5476240"/>
          </a:xfrm>
          <a:prstGeom prst="rect">
            <a:avLst/>
          </a:prstGeom>
          <a:solidFill>
            <a:srgbClr val="E84925"/>
          </a:solidFill>
          <a:ln w="12700">
            <a:miter lim="400000"/>
          </a:ln>
        </p:spPr>
        <p:txBody>
          <a:bodyPr lIns="50800" tIns="50800" rIns="50800" bIns="50800" anchor="ctr"/>
          <a:lstStyle/>
          <a:p>
            <a:pPr defTabSz="825500" hangingPunct="0">
              <a:defRPr sz="3200">
                <a:solidFill>
                  <a:srgbClr val="EC662C"/>
                </a:solidFill>
              </a:defRPr>
            </a:pPr>
            <a:endParaRPr sz="3200" kern="0">
              <a:solidFill>
                <a:srgbClr val="EC662C"/>
              </a:solidFill>
              <a:latin typeface="Graphik Light"/>
              <a:sym typeface="Graphik Light"/>
            </a:endParaRPr>
          </a:p>
        </p:txBody>
      </p:sp>
      <p:sp>
        <p:nvSpPr>
          <p:cNvPr id="15" name="TextBox 14">
            <a:extLst>
              <a:ext uri="{FF2B5EF4-FFF2-40B4-BE49-F238E27FC236}">
                <a16:creationId xmlns:a16="http://schemas.microsoft.com/office/drawing/2014/main" id="{9D0ED3AD-3CFB-8794-2357-F34B54601B06}"/>
              </a:ext>
            </a:extLst>
          </p:cNvPr>
          <p:cNvSpPr txBox="1"/>
          <p:nvPr/>
        </p:nvSpPr>
        <p:spPr>
          <a:xfrm>
            <a:off x="8974248" y="1722714"/>
            <a:ext cx="2836050" cy="384721"/>
          </a:xfrm>
          <a:prstGeom prst="rect">
            <a:avLst/>
          </a:prstGeom>
          <a:noFill/>
        </p:spPr>
        <p:txBody>
          <a:bodyPr wrap="square" lIns="0" tIns="0" rIns="0" bIns="0">
            <a:spAutoFit/>
          </a:bodyPr>
          <a:lstStyle/>
          <a:p>
            <a:r>
              <a:rPr lang="en-US" sz="2500" b="1" dirty="0">
                <a:solidFill>
                  <a:schemeClr val="bg1"/>
                </a:solidFill>
                <a:latin typeface="Barlow Condensed Medium" panose="00000606000000000000" pitchFamily="2" charset="0"/>
                <a:ea typeface="Inter" panose="02000503000000020004" pitchFamily="2" charset="0"/>
              </a:rPr>
              <a:t>EVENT IN NUMBERS</a:t>
            </a:r>
          </a:p>
        </p:txBody>
      </p:sp>
      <p:grpSp>
        <p:nvGrpSpPr>
          <p:cNvPr id="16" name="Group 15">
            <a:extLst>
              <a:ext uri="{FF2B5EF4-FFF2-40B4-BE49-F238E27FC236}">
                <a16:creationId xmlns:a16="http://schemas.microsoft.com/office/drawing/2014/main" id="{B87DAD9F-4630-138F-A543-F0B980AF5415}"/>
              </a:ext>
            </a:extLst>
          </p:cNvPr>
          <p:cNvGrpSpPr/>
          <p:nvPr/>
        </p:nvGrpSpPr>
        <p:grpSpPr>
          <a:xfrm>
            <a:off x="8956742" y="2328168"/>
            <a:ext cx="2853556" cy="4011671"/>
            <a:chOff x="8956742" y="2653288"/>
            <a:chExt cx="2853556" cy="4011671"/>
          </a:xfrm>
        </p:grpSpPr>
        <p:sp>
          <p:nvSpPr>
            <p:cNvPr id="17" name="Content Placeholder 4">
              <a:extLst>
                <a:ext uri="{FF2B5EF4-FFF2-40B4-BE49-F238E27FC236}">
                  <a16:creationId xmlns:a16="http://schemas.microsoft.com/office/drawing/2014/main" id="{293E74E4-A819-1BC4-2DE3-E39A70629E42}"/>
                </a:ext>
              </a:extLst>
            </p:cNvPr>
            <p:cNvSpPr txBox="1">
              <a:spLocks/>
            </p:cNvSpPr>
            <p:nvPr/>
          </p:nvSpPr>
          <p:spPr>
            <a:xfrm>
              <a:off x="8956742" y="2653288"/>
              <a:ext cx="2853556" cy="4011671"/>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bg1"/>
                  </a:solidFill>
                  <a:effectLst/>
                  <a:uLnTx/>
                  <a:uFillTx/>
                  <a:latin typeface="Barlow Condensed SemiBold" panose="00000706000000000000" pitchFamily="2" charset="0"/>
                  <a:ea typeface="+mn-ea"/>
                  <a:cs typeface="+mn-cs"/>
                </a:rPr>
                <a:t>25,000+</a:t>
              </a:r>
              <a:br>
                <a:rPr kumimoji="0" lang="en-US" sz="1600" b="0" i="0" u="none" strike="noStrike" kern="1200" cap="none" spc="0" normalizeH="0" baseline="0" noProof="0" dirty="0">
                  <a:ln>
                    <a:noFill/>
                  </a:ln>
                  <a:solidFill>
                    <a:schemeClr val="bg1"/>
                  </a:solidFill>
                  <a:effectLst/>
                  <a:uLnTx/>
                  <a:uFillTx/>
                  <a:latin typeface="Barlow Condensed SemiBold" panose="00000706000000000000" pitchFamily="2" charset="0"/>
                  <a:ea typeface="+mn-ea"/>
                  <a:cs typeface="+mn-cs"/>
                </a:rPr>
              </a:br>
              <a:r>
                <a:rPr kumimoji="0" lang="en-US" sz="1600" b="0" i="0" u="none" strike="noStrike" kern="1200" cap="none" spc="0" normalizeH="0" baseline="0" noProof="0" dirty="0">
                  <a:ln>
                    <a:noFill/>
                  </a:ln>
                  <a:solidFill>
                    <a:schemeClr val="bg1"/>
                  </a:solidFill>
                  <a:effectLst/>
                  <a:uLnTx/>
                  <a:uFillTx/>
                  <a:latin typeface="Arial Nova" panose="020B0504020202020204" pitchFamily="34" charset="0"/>
                  <a:ea typeface="+mn-ea"/>
                  <a:cs typeface="+mn-cs"/>
                </a:rPr>
                <a:t>Exhibition Attendees</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dirty="0">
                <a:solidFill>
                  <a:schemeClr val="bg1"/>
                </a:solidFill>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bg1"/>
                  </a:solidFill>
                  <a:effectLst/>
                  <a:uLnTx/>
                  <a:uFillTx/>
                  <a:latin typeface="Barlow Condensed SemiBold" panose="00000706000000000000" pitchFamily="2" charset="0"/>
                  <a:ea typeface="+mn-ea"/>
                  <a:cs typeface="+mn-cs"/>
                </a:rPr>
                <a:t>500+</a:t>
              </a:r>
              <a:br>
                <a:rPr kumimoji="0" lang="en-US" sz="1600" b="0" i="0" u="none" strike="noStrike" kern="1200" cap="none" spc="0" normalizeH="0" baseline="0" noProof="0" dirty="0">
                  <a:ln>
                    <a:noFill/>
                  </a:ln>
                  <a:solidFill>
                    <a:schemeClr val="bg1"/>
                  </a:solidFill>
                  <a:effectLst/>
                  <a:uLnTx/>
                  <a:uFillTx/>
                  <a:latin typeface="Barlow Condensed SemiBold" panose="00000706000000000000" pitchFamily="2" charset="0"/>
                  <a:ea typeface="+mn-ea"/>
                  <a:cs typeface="+mn-cs"/>
                </a:rPr>
              </a:br>
              <a:r>
                <a:rPr kumimoji="0" lang="en-US" sz="1600" b="0" i="0" u="none" strike="noStrike" kern="1200" cap="none" spc="0" normalizeH="0" baseline="0" noProof="0" dirty="0">
                  <a:ln>
                    <a:noFill/>
                  </a:ln>
                  <a:solidFill>
                    <a:schemeClr val="bg1"/>
                  </a:solidFill>
                  <a:effectLst/>
                  <a:uLnTx/>
                  <a:uFillTx/>
                  <a:latin typeface="Arial Nova" panose="020B0504020202020204" pitchFamily="34" charset="0"/>
                  <a:ea typeface="+mn-ea"/>
                  <a:cs typeface="+mn-cs"/>
                </a:rPr>
                <a:t>Exhibiting Companies</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dirty="0">
                <a:solidFill>
                  <a:schemeClr val="bg1"/>
                </a:solidFill>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bg1"/>
                  </a:solidFill>
                  <a:effectLst/>
                  <a:uLnTx/>
                  <a:uFillTx/>
                  <a:latin typeface="Barlow Condensed SemiBold" panose="00000706000000000000" pitchFamily="2" charset="0"/>
                  <a:ea typeface="+mn-ea"/>
                  <a:cs typeface="+mn-cs"/>
                </a:rPr>
                <a:t>1,000+</a:t>
              </a:r>
              <a:br>
                <a:rPr kumimoji="0" lang="en-US" sz="1600" b="0" i="0" u="none" strike="noStrike" kern="1200" cap="none" spc="0" normalizeH="0" baseline="0" noProof="0" dirty="0">
                  <a:ln>
                    <a:noFill/>
                  </a:ln>
                  <a:solidFill>
                    <a:schemeClr val="bg1"/>
                  </a:solidFill>
                  <a:effectLst/>
                  <a:uLnTx/>
                  <a:uFillTx/>
                  <a:latin typeface="Barlow Condensed SemiBold" panose="00000706000000000000" pitchFamily="2" charset="0"/>
                  <a:ea typeface="+mn-ea"/>
                  <a:cs typeface="+mn-cs"/>
                </a:rPr>
              </a:br>
              <a:r>
                <a:rPr kumimoji="0" lang="en-US" sz="1600" b="0" i="0" u="none" strike="noStrike" kern="1200" cap="none" spc="0" normalizeH="0" baseline="0" noProof="0" dirty="0">
                  <a:ln>
                    <a:noFill/>
                  </a:ln>
                  <a:solidFill>
                    <a:schemeClr val="bg1"/>
                  </a:solidFill>
                  <a:effectLst/>
                  <a:uLnTx/>
                  <a:uFillTx/>
                  <a:latin typeface="Arial Nova" panose="020B0504020202020204" pitchFamily="34" charset="0"/>
                  <a:ea typeface="+mn-ea"/>
                  <a:cs typeface="+mn-cs"/>
                </a:rPr>
                <a:t>Conference Delegates</a:t>
              </a:r>
              <a:endParaRPr kumimoji="0" lang="en-GB" sz="1600" b="1" i="0" u="none" strike="noStrike" kern="1200" cap="none" spc="0" normalizeH="0" baseline="0" noProof="0" dirty="0">
                <a:ln>
                  <a:noFill/>
                </a:ln>
                <a:solidFill>
                  <a:schemeClr val="bg1"/>
                </a:solidFill>
                <a:effectLst/>
                <a:uLnTx/>
                <a:uFillTx/>
                <a:latin typeface="Arial Nova" panose="020B0504020202020204" pitchFamily="34" charset="0"/>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chemeClr val="bg1"/>
                </a:solidFill>
                <a:effectLst/>
                <a:uLnTx/>
                <a:uFillTx/>
                <a:latin typeface="Arial Nova" panose="020B0504020202020204" pitchFamily="34" charset="0"/>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bg1"/>
                  </a:solidFill>
                  <a:effectLst/>
                  <a:uLnTx/>
                  <a:uFillTx/>
                  <a:latin typeface="Barlow Condensed SemiBold" panose="00000706000000000000" pitchFamily="2" charset="0"/>
                  <a:ea typeface="+mn-ea"/>
                  <a:cs typeface="+mn-cs"/>
                </a:rPr>
                <a:t>300+</a:t>
              </a:r>
              <a:br>
                <a:rPr kumimoji="0" lang="en-US" sz="1600" b="0" i="0" u="none" strike="noStrike" kern="1200" cap="none" spc="0" normalizeH="0" baseline="0" noProof="0" dirty="0">
                  <a:ln>
                    <a:noFill/>
                  </a:ln>
                  <a:solidFill>
                    <a:schemeClr val="bg1"/>
                  </a:solidFill>
                  <a:effectLst/>
                  <a:uLnTx/>
                  <a:uFillTx/>
                  <a:latin typeface="Barlow Condensed SemiBold" panose="00000706000000000000" pitchFamily="2" charset="0"/>
                  <a:ea typeface="+mn-ea"/>
                  <a:cs typeface="+mn-cs"/>
                </a:rPr>
              </a:br>
              <a:r>
                <a:rPr kumimoji="0" lang="en-US" sz="1600" b="0" i="0" u="none" strike="noStrike" kern="1200" cap="none" spc="0" normalizeH="0" baseline="0" noProof="0" dirty="0">
                  <a:ln>
                    <a:noFill/>
                  </a:ln>
                  <a:solidFill>
                    <a:schemeClr val="bg1"/>
                  </a:solidFill>
                  <a:effectLst/>
                  <a:uLnTx/>
                  <a:uFillTx/>
                  <a:latin typeface="Arial Nova" panose="020B0504020202020204" pitchFamily="34" charset="0"/>
                  <a:ea typeface="+mn-ea"/>
                  <a:cs typeface="+mn-cs"/>
                </a:rPr>
                <a:t>Conference Speakers</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dirty="0">
                <a:solidFill>
                  <a:schemeClr val="bg1"/>
                </a:solidFill>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bg1"/>
                  </a:solidFill>
                  <a:effectLst/>
                  <a:uLnTx/>
                  <a:uFillTx/>
                  <a:latin typeface="Barlow Condensed SemiBold" panose="00000706000000000000" pitchFamily="2" charset="0"/>
                  <a:ea typeface="+mn-ea"/>
                  <a:cs typeface="+mn-cs"/>
                </a:rPr>
                <a:t>50+</a:t>
              </a:r>
              <a:br>
                <a:rPr kumimoji="0" lang="en-US" sz="1600" b="0" i="0" u="none" strike="noStrike" kern="1200" cap="none" spc="0" normalizeH="0" baseline="0" noProof="0" dirty="0">
                  <a:ln>
                    <a:noFill/>
                  </a:ln>
                  <a:solidFill>
                    <a:schemeClr val="bg1"/>
                  </a:solidFill>
                  <a:effectLst/>
                  <a:uLnTx/>
                  <a:uFillTx/>
                  <a:latin typeface="Barlow Condensed SemiBold" panose="00000706000000000000" pitchFamily="2" charset="0"/>
                  <a:ea typeface="+mn-ea"/>
                  <a:cs typeface="+mn-cs"/>
                </a:rPr>
              </a:br>
              <a:r>
                <a:rPr kumimoji="0" lang="en-US" sz="1600" b="0" i="0" u="none" strike="noStrike" kern="1200" cap="none" spc="0" normalizeH="0" baseline="0" noProof="0" dirty="0">
                  <a:ln>
                    <a:noFill/>
                  </a:ln>
                  <a:solidFill>
                    <a:schemeClr val="bg1"/>
                  </a:solidFill>
                  <a:effectLst/>
                  <a:uLnTx/>
                  <a:uFillTx/>
                  <a:latin typeface="Arial Nova" panose="020B0504020202020204" pitchFamily="34" charset="0"/>
                  <a:ea typeface="+mn-ea"/>
                  <a:cs typeface="+mn-cs"/>
                </a:rPr>
                <a:t>Conference Sessions</a:t>
              </a:r>
              <a:endParaRPr kumimoji="0" lang="en-GB" sz="1600" b="1" i="0" u="none" strike="noStrike" kern="1200" cap="none" spc="0" normalizeH="0" baseline="0" noProof="0" dirty="0">
                <a:ln>
                  <a:noFill/>
                </a:ln>
                <a:solidFill>
                  <a:schemeClr val="bg1"/>
                </a:solidFill>
                <a:effectLst/>
                <a:uLnTx/>
                <a:uFillTx/>
                <a:latin typeface="Arial Nova" panose="020B0504020202020204" pitchFamily="34" charset="0"/>
                <a:ea typeface="+mn-ea"/>
                <a:cs typeface="+mn-cs"/>
              </a:endParaRPr>
            </a:p>
          </p:txBody>
        </p:sp>
        <p:sp>
          <p:nvSpPr>
            <p:cNvPr id="18" name="Straight Connector 5">
              <a:extLst>
                <a:ext uri="{FF2B5EF4-FFF2-40B4-BE49-F238E27FC236}">
                  <a16:creationId xmlns:a16="http://schemas.microsoft.com/office/drawing/2014/main" id="{DEB4F4A4-6F2F-A96C-9884-7ACE7191F5FA}"/>
                </a:ext>
              </a:extLst>
            </p:cNvPr>
            <p:cNvSpPr/>
            <p:nvPr/>
          </p:nvSpPr>
          <p:spPr>
            <a:xfrm>
              <a:off x="9049947" y="3397003"/>
              <a:ext cx="2651760" cy="0"/>
            </a:xfrm>
            <a:prstGeom prst="line">
              <a:avLst/>
            </a:prstGeom>
            <a:solidFill>
              <a:srgbClr val="00B8FF"/>
            </a:solidFill>
            <a:ln w="19050">
              <a:solidFill>
                <a:srgbClr val="093E5E"/>
              </a:solidFill>
              <a:miter lim="400000"/>
            </a:ln>
          </p:spPr>
          <p:txBody>
            <a:bodyPr lIns="45718" tIns="45718" rIns="45718" bIns="45718"/>
            <a:lstStyle/>
            <a:p>
              <a:pPr marL="219454" indent="-219454" algn="ctr" defTabSz="585215">
                <a:lnSpc>
                  <a:spcPct val="75000"/>
                </a:lnSpc>
                <a:spcBef>
                  <a:spcPts val="800"/>
                </a:spcBef>
                <a:defRPr sz="1900" cap="all">
                  <a:solidFill>
                    <a:srgbClr val="FFFFFF"/>
                  </a:solidFill>
                  <a:latin typeface="Basic Sans"/>
                  <a:ea typeface="Basic Sans"/>
                  <a:cs typeface="Basic Sans"/>
                  <a:sym typeface="Basic Sans"/>
                </a:defRPr>
              </a:pPr>
              <a:endParaRPr>
                <a:ln>
                  <a:solidFill>
                    <a:schemeClr val="bg1"/>
                  </a:solidFill>
                </a:ln>
              </a:endParaRPr>
            </a:p>
          </p:txBody>
        </p:sp>
        <p:sp>
          <p:nvSpPr>
            <p:cNvPr id="19" name="Straight Connector 5">
              <a:extLst>
                <a:ext uri="{FF2B5EF4-FFF2-40B4-BE49-F238E27FC236}">
                  <a16:creationId xmlns:a16="http://schemas.microsoft.com/office/drawing/2014/main" id="{62523D4E-C590-CF8D-4FE8-6BE7ABD8E154}"/>
                </a:ext>
              </a:extLst>
            </p:cNvPr>
            <p:cNvSpPr/>
            <p:nvPr/>
          </p:nvSpPr>
          <p:spPr>
            <a:xfrm>
              <a:off x="9049947" y="4280923"/>
              <a:ext cx="2651760" cy="0"/>
            </a:xfrm>
            <a:prstGeom prst="line">
              <a:avLst/>
            </a:prstGeom>
            <a:solidFill>
              <a:srgbClr val="00B8FF"/>
            </a:solidFill>
            <a:ln w="19050">
              <a:solidFill>
                <a:srgbClr val="093E5E"/>
              </a:solidFill>
              <a:miter lim="400000"/>
            </a:ln>
          </p:spPr>
          <p:txBody>
            <a:bodyPr lIns="45718" tIns="45718" rIns="45718" bIns="45718"/>
            <a:lstStyle/>
            <a:p>
              <a:pPr marL="219454" indent="-219454" algn="ctr" defTabSz="585215">
                <a:lnSpc>
                  <a:spcPct val="75000"/>
                </a:lnSpc>
                <a:spcBef>
                  <a:spcPts val="800"/>
                </a:spcBef>
                <a:defRPr sz="1900" cap="all">
                  <a:solidFill>
                    <a:srgbClr val="FFFFFF"/>
                  </a:solidFill>
                  <a:latin typeface="Basic Sans"/>
                  <a:ea typeface="Basic Sans"/>
                  <a:cs typeface="Basic Sans"/>
                  <a:sym typeface="Basic Sans"/>
                </a:defRPr>
              </a:pPr>
              <a:endParaRPr>
                <a:ln>
                  <a:solidFill>
                    <a:schemeClr val="bg1"/>
                  </a:solidFill>
                </a:ln>
              </a:endParaRPr>
            </a:p>
          </p:txBody>
        </p:sp>
        <p:sp>
          <p:nvSpPr>
            <p:cNvPr id="20" name="Straight Connector 5">
              <a:extLst>
                <a:ext uri="{FF2B5EF4-FFF2-40B4-BE49-F238E27FC236}">
                  <a16:creationId xmlns:a16="http://schemas.microsoft.com/office/drawing/2014/main" id="{87F99D5C-F685-AF76-E687-6D5E738220EA}"/>
                </a:ext>
              </a:extLst>
            </p:cNvPr>
            <p:cNvSpPr/>
            <p:nvPr/>
          </p:nvSpPr>
          <p:spPr>
            <a:xfrm>
              <a:off x="9049947" y="5103883"/>
              <a:ext cx="2651760" cy="0"/>
            </a:xfrm>
            <a:prstGeom prst="line">
              <a:avLst/>
            </a:prstGeom>
            <a:solidFill>
              <a:srgbClr val="00B8FF"/>
            </a:solidFill>
            <a:ln w="19050">
              <a:solidFill>
                <a:srgbClr val="093E5E"/>
              </a:solidFill>
              <a:miter lim="400000"/>
            </a:ln>
          </p:spPr>
          <p:txBody>
            <a:bodyPr lIns="45718" tIns="45718" rIns="45718" bIns="45718"/>
            <a:lstStyle/>
            <a:p>
              <a:pPr marL="219454" indent="-219454" algn="ctr" defTabSz="585215">
                <a:lnSpc>
                  <a:spcPct val="75000"/>
                </a:lnSpc>
                <a:spcBef>
                  <a:spcPts val="800"/>
                </a:spcBef>
                <a:defRPr sz="1900" cap="all">
                  <a:solidFill>
                    <a:srgbClr val="FFFFFF"/>
                  </a:solidFill>
                  <a:latin typeface="Basic Sans"/>
                  <a:ea typeface="Basic Sans"/>
                  <a:cs typeface="Basic Sans"/>
                  <a:sym typeface="Basic Sans"/>
                </a:defRPr>
              </a:pPr>
              <a:endParaRPr>
                <a:ln>
                  <a:solidFill>
                    <a:schemeClr val="bg1"/>
                  </a:solidFill>
                </a:ln>
              </a:endParaRPr>
            </a:p>
          </p:txBody>
        </p:sp>
        <p:sp>
          <p:nvSpPr>
            <p:cNvPr id="21" name="Straight Connector 5">
              <a:extLst>
                <a:ext uri="{FF2B5EF4-FFF2-40B4-BE49-F238E27FC236}">
                  <a16:creationId xmlns:a16="http://schemas.microsoft.com/office/drawing/2014/main" id="{35C3714B-4B7B-2F0B-D79A-51FD9A4915ED}"/>
                </a:ext>
              </a:extLst>
            </p:cNvPr>
            <p:cNvSpPr/>
            <p:nvPr/>
          </p:nvSpPr>
          <p:spPr>
            <a:xfrm>
              <a:off x="9049947" y="5866807"/>
              <a:ext cx="2651760" cy="0"/>
            </a:xfrm>
            <a:prstGeom prst="line">
              <a:avLst/>
            </a:prstGeom>
            <a:solidFill>
              <a:srgbClr val="00B8FF"/>
            </a:solidFill>
            <a:ln w="19050">
              <a:solidFill>
                <a:srgbClr val="093E5E"/>
              </a:solidFill>
              <a:miter lim="400000"/>
            </a:ln>
          </p:spPr>
          <p:txBody>
            <a:bodyPr lIns="45718" tIns="45718" rIns="45718" bIns="45718"/>
            <a:lstStyle/>
            <a:p>
              <a:pPr marL="219454" indent="-219454" algn="ctr" defTabSz="585215">
                <a:lnSpc>
                  <a:spcPct val="75000"/>
                </a:lnSpc>
                <a:spcBef>
                  <a:spcPts val="800"/>
                </a:spcBef>
                <a:defRPr sz="1900" cap="all">
                  <a:solidFill>
                    <a:srgbClr val="FFFFFF"/>
                  </a:solidFill>
                  <a:latin typeface="Basic Sans"/>
                  <a:ea typeface="Basic Sans"/>
                  <a:cs typeface="Basic Sans"/>
                  <a:sym typeface="Basic Sans"/>
                </a:defRPr>
              </a:pPr>
              <a:endParaRPr>
                <a:ln>
                  <a:solidFill>
                    <a:schemeClr val="bg1"/>
                  </a:solidFill>
                </a:ln>
              </a:endParaRPr>
            </a:p>
          </p:txBody>
        </p:sp>
      </p:grpSp>
    </p:spTree>
    <p:extLst>
      <p:ext uri="{BB962C8B-B14F-4D97-AF65-F5344CB8AC3E}">
        <p14:creationId xmlns:p14="http://schemas.microsoft.com/office/powerpoint/2010/main" val="4148869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3D26E-E52A-7A21-5897-4042A82E531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D46CA95-3A11-D799-3E25-B42D92E4769C}"/>
              </a:ext>
            </a:extLst>
          </p:cNvPr>
          <p:cNvSpPr>
            <a:spLocks noGrp="1"/>
          </p:cNvSpPr>
          <p:nvPr>
            <p:ph type="body" sz="quarter" idx="10"/>
          </p:nvPr>
        </p:nvSpPr>
        <p:spPr/>
        <p:txBody>
          <a:bodyPr/>
          <a:lstStyle/>
          <a:p>
            <a:r>
              <a:rPr lang="en-US" dirty="0"/>
              <a:t>PRINCIPAL PARTNERS</a:t>
            </a:r>
            <a:endParaRPr lang="en-GB" dirty="0"/>
          </a:p>
        </p:txBody>
      </p:sp>
      <p:sp>
        <p:nvSpPr>
          <p:cNvPr id="3" name="Content Placeholder 4">
            <a:extLst>
              <a:ext uri="{FF2B5EF4-FFF2-40B4-BE49-F238E27FC236}">
                <a16:creationId xmlns:a16="http://schemas.microsoft.com/office/drawing/2014/main" id="{D046E506-1CC4-45FB-17A0-EF7B54FC3ADF}"/>
              </a:ext>
            </a:extLst>
          </p:cNvPr>
          <p:cNvSpPr txBox="1">
            <a:spLocks/>
          </p:cNvSpPr>
          <p:nvPr/>
        </p:nvSpPr>
        <p:spPr>
          <a:xfrm>
            <a:off x="340367" y="3471626"/>
            <a:ext cx="2103120" cy="1335961"/>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defRPr/>
            </a:pPr>
            <a:r>
              <a:rPr kumimoji="0" lang="en-US" sz="900" b="0" i="0" u="none" strike="noStrike" kern="1200" cap="none" spc="0" normalizeH="0" baseline="0" noProof="0">
                <a:ln>
                  <a:noFill/>
                </a:ln>
                <a:solidFill>
                  <a:srgbClr val="6E7B8C"/>
                </a:solidFill>
                <a:effectLst/>
                <a:uLnTx/>
                <a:uFillTx/>
                <a:latin typeface="Arial Nova" panose="020B0504020202020204" pitchFamily="34" charset="0"/>
                <a:ea typeface="+mn-ea"/>
                <a:cs typeface="Arial" panose="020B0604020202020204" pitchFamily="34" charset="0"/>
              </a:rPr>
              <a:t>Power Grid Corporation of India Limited (POWERGRID), is a Public Sector Enterprise under the Government of India. With its standing as one of the largest power transmission utilities in the world, POWERGRID has developed expertise across power transmission, sub-transmission systems, distribution management, load dispatch and communications both within India and internationally while also extending specialised consultancy services to numerous global clients.</a:t>
            </a:r>
          </a:p>
          <a:p>
            <a:pPr lvl="0">
              <a:lnSpc>
                <a:spcPct val="100000"/>
              </a:lnSpc>
              <a:defRPr/>
            </a:pPr>
            <a:r>
              <a:rPr kumimoji="0" lang="en-US" sz="900" b="0" i="0" u="none" strike="noStrike" kern="1200" cap="none" spc="0" normalizeH="0" baseline="0" noProof="0">
                <a:ln>
                  <a:noFill/>
                </a:ln>
                <a:solidFill>
                  <a:srgbClr val="6E7B8C"/>
                </a:solidFill>
                <a:effectLst/>
                <a:uLnTx/>
                <a:uFillTx/>
                <a:latin typeface="Arial Nova" panose="020B0504020202020204" pitchFamily="34" charset="0"/>
                <a:ea typeface="+mn-ea"/>
                <a:cs typeface="Arial" panose="020B0604020202020204" pitchFamily="34" charset="0"/>
              </a:rPr>
              <a:t>Incorporated on 23rd October 1989 under the Companies Act, 1956, POWERGRID is India’s largest electric power transmission utility and has also established a strong global presence across more than 25 countries.</a:t>
            </a:r>
          </a:p>
        </p:txBody>
      </p:sp>
      <p:sp>
        <p:nvSpPr>
          <p:cNvPr id="4" name="Content Placeholder 4">
            <a:extLst>
              <a:ext uri="{FF2B5EF4-FFF2-40B4-BE49-F238E27FC236}">
                <a16:creationId xmlns:a16="http://schemas.microsoft.com/office/drawing/2014/main" id="{955D275A-4867-661B-19DF-EDC420FF3E12}"/>
              </a:ext>
            </a:extLst>
          </p:cNvPr>
          <p:cNvSpPr txBox="1">
            <a:spLocks/>
          </p:cNvSpPr>
          <p:nvPr/>
        </p:nvSpPr>
        <p:spPr>
          <a:xfrm>
            <a:off x="2666115" y="3471626"/>
            <a:ext cx="2103120" cy="13716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6E7B8C"/>
                </a:solidFill>
                <a:effectLst/>
                <a:uLnTx/>
                <a:uFillTx/>
                <a:latin typeface="Arial Nova" panose="020B0504020202020204" pitchFamily="34" charset="0"/>
                <a:ea typeface="+mn-ea"/>
                <a:cs typeface="Arial" panose="020B0604020202020204" pitchFamily="34" charset="0"/>
              </a:rPr>
              <a:t>NTPC Ltd is India’s largest integrated power utility, contributing nearly one-fourth of the nation’s electricity requirements. The company has an installed capacity of over 84 GW, with an additional 30.90 GW under construction, including 13.8 GW of renewable energy projects. Aligned with India’s Net Zero ambitions, NTPC is committed to achieving 60 GW of renewable energy capacity by 2032.</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6E7B8C"/>
                </a:solidFill>
                <a:effectLst/>
                <a:uLnTx/>
                <a:uFillTx/>
                <a:latin typeface="Arial Nova" panose="020B0504020202020204" pitchFamily="34" charset="0"/>
                <a:ea typeface="+mn-ea"/>
                <a:cs typeface="Arial" panose="020B0604020202020204" pitchFamily="34" charset="0"/>
              </a:rPr>
              <a:t>With a diversified generation portfolio spanning thermal, hydro, solar, and wind power, NTPC is dedicated to delivering reliable, affordable, and sustainable electricity. Beyond power generation, NTPC is expanding into emerging business areas such as e-mobility, battery energy storage, pumped hydro storage, waste-to-energy, nuclear power, and green hydrogen, reinforcing its commitment to building a cleaner and greener future for the nation.</a:t>
            </a:r>
          </a:p>
        </p:txBody>
      </p:sp>
      <p:sp>
        <p:nvSpPr>
          <p:cNvPr id="5" name="AutoShape 2">
            <a:extLst>
              <a:ext uri="{FF2B5EF4-FFF2-40B4-BE49-F238E27FC236}">
                <a16:creationId xmlns:a16="http://schemas.microsoft.com/office/drawing/2014/main" id="{9E6E911D-9046-0BB7-8A34-CBEA1D75507A}"/>
              </a:ext>
            </a:extLst>
          </p:cNvPr>
          <p:cNvSpPr>
            <a:spLocks noChangeAspect="1" noChangeArrowheads="1"/>
          </p:cNvSpPr>
          <p:nvPr/>
        </p:nvSpPr>
        <p:spPr bwMode="auto">
          <a:xfrm>
            <a:off x="5943600" y="346964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Content Placeholder 4">
            <a:extLst>
              <a:ext uri="{FF2B5EF4-FFF2-40B4-BE49-F238E27FC236}">
                <a16:creationId xmlns:a16="http://schemas.microsoft.com/office/drawing/2014/main" id="{00586711-78A9-F93F-C8C1-9987516E33C4}"/>
              </a:ext>
            </a:extLst>
          </p:cNvPr>
          <p:cNvSpPr txBox="1">
            <a:spLocks/>
          </p:cNvSpPr>
          <p:nvPr/>
        </p:nvSpPr>
        <p:spPr>
          <a:xfrm>
            <a:off x="4991863" y="3471626"/>
            <a:ext cx="2103120" cy="13716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defRPr/>
            </a:pPr>
            <a:r>
              <a:rPr kumimoji="0" lang="en-US" sz="900" b="0" i="0" u="none" strike="noStrike" kern="1200" cap="none" spc="0" normalizeH="0" baseline="0" noProof="0">
                <a:ln>
                  <a:noFill/>
                </a:ln>
                <a:solidFill>
                  <a:srgbClr val="6E7B8C"/>
                </a:solidFill>
                <a:effectLst/>
                <a:uLnTx/>
                <a:uFillTx/>
                <a:latin typeface="Arial Nova" panose="020B0504020202020204" pitchFamily="34" charset="0"/>
                <a:ea typeface="+mn-ea"/>
                <a:cs typeface="Arial" panose="020B0604020202020204" pitchFamily="34" charset="0"/>
              </a:rPr>
              <a:t>Power Finance Corporation Limited (PFC), a Schedule-A </a:t>
            </a:r>
            <a:r>
              <a:rPr kumimoji="0" lang="en-US" sz="900" b="0" i="0" u="none" strike="noStrike" kern="1200" cap="none" spc="0" normalizeH="0" baseline="0" noProof="0" err="1">
                <a:ln>
                  <a:noFill/>
                </a:ln>
                <a:solidFill>
                  <a:srgbClr val="6E7B8C"/>
                </a:solidFill>
                <a:effectLst/>
                <a:uLnTx/>
                <a:uFillTx/>
                <a:latin typeface="Arial Nova" panose="020B0504020202020204" pitchFamily="34" charset="0"/>
                <a:ea typeface="+mn-ea"/>
                <a:cs typeface="Arial" panose="020B0604020202020204" pitchFamily="34" charset="0"/>
              </a:rPr>
              <a:t>Maharatna</a:t>
            </a:r>
            <a:r>
              <a:rPr kumimoji="0" lang="en-US" sz="900" b="0" i="0" u="none" strike="noStrike" kern="1200" cap="none" spc="0" normalizeH="0" baseline="0" noProof="0">
                <a:ln>
                  <a:noFill/>
                </a:ln>
                <a:solidFill>
                  <a:srgbClr val="6E7B8C"/>
                </a:solidFill>
                <a:effectLst/>
                <a:uLnTx/>
                <a:uFillTx/>
                <a:latin typeface="Arial Nova" panose="020B0504020202020204" pitchFamily="34" charset="0"/>
                <a:ea typeface="+mn-ea"/>
                <a:cs typeface="Arial" panose="020B0604020202020204" pitchFamily="34" charset="0"/>
              </a:rPr>
              <a:t> CPSE under the Ministry of Power, is India’s largest government-owned NBFC.  Since our inception in 1986, we have been a key enabler of the country’s power sector growth, offering a range of financing solutions tailored to generation, transmission and distribution needs.</a:t>
            </a:r>
          </a:p>
          <a:p>
            <a:pPr lvl="0">
              <a:lnSpc>
                <a:spcPct val="100000"/>
              </a:lnSpc>
              <a:defRPr/>
            </a:pPr>
            <a:r>
              <a:rPr kumimoji="0" lang="en-US" sz="900" b="0" i="0" u="none" strike="noStrike" kern="1200" cap="none" spc="0" normalizeH="0" baseline="0" noProof="0">
                <a:ln>
                  <a:noFill/>
                </a:ln>
                <a:solidFill>
                  <a:srgbClr val="6E7B8C"/>
                </a:solidFill>
                <a:effectLst/>
                <a:uLnTx/>
                <a:uFillTx/>
                <a:latin typeface="Arial Nova" panose="020B0504020202020204" pitchFamily="34" charset="0"/>
                <a:ea typeface="+mn-ea"/>
                <a:cs typeface="Arial" panose="020B0604020202020204" pitchFamily="34" charset="0"/>
              </a:rPr>
              <a:t>Our impact goes beyond numbers.  We have supported around 60 GW of renewable energy capacity - nearly 25% of India’s non-fossil fuel installed base - making us the largest renewable energy financer in the country.</a:t>
            </a:r>
          </a:p>
          <a:p>
            <a:pPr lvl="0">
              <a:lnSpc>
                <a:spcPct val="100000"/>
              </a:lnSpc>
              <a:defRPr/>
            </a:pPr>
            <a:r>
              <a:rPr kumimoji="0" lang="en-US" sz="900" b="0" i="0" u="none" strike="noStrike" kern="1200" cap="none" spc="0" normalizeH="0" baseline="0" noProof="0">
                <a:ln>
                  <a:noFill/>
                </a:ln>
                <a:solidFill>
                  <a:srgbClr val="6E7B8C"/>
                </a:solidFill>
                <a:effectLst/>
                <a:uLnTx/>
                <a:uFillTx/>
                <a:latin typeface="Arial Nova" panose="020B0504020202020204" pitchFamily="34" charset="0"/>
                <a:ea typeface="+mn-ea"/>
                <a:cs typeface="Arial" panose="020B0604020202020204" pitchFamily="34" charset="0"/>
              </a:rPr>
              <a:t>Our product portfolio includes rupee term loans, short-term funding, lease financing, and transitional support.  Expanding beyond power, we now finance projects in e-mobility, charging infrastructure, roads, ports, metro rail, and smart cities.</a:t>
            </a:r>
          </a:p>
        </p:txBody>
      </p:sp>
      <p:sp>
        <p:nvSpPr>
          <p:cNvPr id="11" name="Content Placeholder 4">
            <a:extLst>
              <a:ext uri="{FF2B5EF4-FFF2-40B4-BE49-F238E27FC236}">
                <a16:creationId xmlns:a16="http://schemas.microsoft.com/office/drawing/2014/main" id="{856DF1B3-0287-7CC5-E0E0-4D3C03EECF35}"/>
              </a:ext>
            </a:extLst>
          </p:cNvPr>
          <p:cNvSpPr txBox="1">
            <a:spLocks/>
          </p:cNvSpPr>
          <p:nvPr/>
        </p:nvSpPr>
        <p:spPr>
          <a:xfrm>
            <a:off x="7317611" y="3471626"/>
            <a:ext cx="2103120" cy="13716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defRPr/>
            </a:pPr>
            <a:r>
              <a:rPr kumimoji="0" lang="en-US" sz="900" b="0" i="0" u="none" strike="noStrike" kern="1200" cap="none" spc="0" normalizeH="0" baseline="0" noProof="0">
                <a:ln>
                  <a:noFill/>
                </a:ln>
                <a:solidFill>
                  <a:srgbClr val="6E7B8C"/>
                </a:solidFill>
                <a:effectLst/>
                <a:uLnTx/>
                <a:uFillTx/>
                <a:latin typeface="Arial Nova" panose="020B0504020202020204" pitchFamily="34" charset="0"/>
                <a:ea typeface="+mn-ea"/>
                <a:cs typeface="Arial" panose="020B0604020202020204" pitchFamily="34" charset="0"/>
              </a:rPr>
              <a:t>REC Limited has played a pivotal role in shaping India’s power sector landscape. Established in 1969 with the primary objective of electrifying rural India, REC has evolved into a leading NBFC that finances the entire power sector value chain—generation, transmission, distribution, and renewable energy. Today, as India stands at the threshold of an energy transition aimed at significantly increasing green energy adoption and achieving net-zero emissions by 2070, REC continues to be a key enabler in this national mission.</a:t>
            </a:r>
          </a:p>
        </p:txBody>
      </p:sp>
      <p:grpSp>
        <p:nvGrpSpPr>
          <p:cNvPr id="36" name="Group 35">
            <a:extLst>
              <a:ext uri="{FF2B5EF4-FFF2-40B4-BE49-F238E27FC236}">
                <a16:creationId xmlns:a16="http://schemas.microsoft.com/office/drawing/2014/main" id="{E517F0F2-8A08-2FCF-AB58-FE495E37EF73}"/>
              </a:ext>
            </a:extLst>
          </p:cNvPr>
          <p:cNvGrpSpPr>
            <a:grpSpLocks noChangeAspect="1"/>
          </p:cNvGrpSpPr>
          <p:nvPr/>
        </p:nvGrpSpPr>
        <p:grpSpPr>
          <a:xfrm>
            <a:off x="340367" y="2027370"/>
            <a:ext cx="2103120" cy="1364085"/>
            <a:chOff x="644695" y="1746145"/>
            <a:chExt cx="1828800" cy="1186161"/>
          </a:xfrm>
        </p:grpSpPr>
        <p:sp>
          <p:nvSpPr>
            <p:cNvPr id="24" name="Rectangle 23">
              <a:extLst>
                <a:ext uri="{FF2B5EF4-FFF2-40B4-BE49-F238E27FC236}">
                  <a16:creationId xmlns:a16="http://schemas.microsoft.com/office/drawing/2014/main" id="{09E94A34-3806-BDAA-58A9-9FC902BE0ED7}"/>
                </a:ext>
              </a:extLst>
            </p:cNvPr>
            <p:cNvSpPr/>
            <p:nvPr/>
          </p:nvSpPr>
          <p:spPr>
            <a:xfrm>
              <a:off x="644695" y="1746145"/>
              <a:ext cx="1828800" cy="1186161"/>
            </a:xfrm>
            <a:prstGeom prst="rect">
              <a:avLst/>
            </a:prstGeom>
            <a:noFill/>
            <a:ln w="12700">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E" sz="2400" b="0" i="0" u="none" strike="noStrike" kern="1200" cap="none" spc="0" normalizeH="0" baseline="0" noProof="0">
                <a:ln>
                  <a:noFill/>
                </a:ln>
                <a:solidFill>
                  <a:prstClr val="white"/>
                </a:solidFill>
                <a:effectLst/>
                <a:uLnTx/>
                <a:uFillTx/>
                <a:latin typeface="Arial Nova" panose="020B0504020202020204" pitchFamily="34" charset="0"/>
                <a:ea typeface="+mn-ea"/>
                <a:cs typeface="+mn-cs"/>
              </a:endParaRPr>
            </a:p>
          </p:txBody>
        </p:sp>
        <p:pic>
          <p:nvPicPr>
            <p:cNvPr id="1026" name="Picture 2" descr="Powergrid">
              <a:extLst>
                <a:ext uri="{FF2B5EF4-FFF2-40B4-BE49-F238E27FC236}">
                  <a16:creationId xmlns:a16="http://schemas.microsoft.com/office/drawing/2014/main" id="{5578604A-E0EC-1D6E-6007-E73222CB1A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135" y="1912917"/>
              <a:ext cx="1645920" cy="8526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98EF72A8-DEC6-0BB5-7BE1-9B1A4F6D6555}"/>
              </a:ext>
            </a:extLst>
          </p:cNvPr>
          <p:cNvGrpSpPr>
            <a:grpSpLocks noChangeAspect="1"/>
          </p:cNvGrpSpPr>
          <p:nvPr/>
        </p:nvGrpSpPr>
        <p:grpSpPr>
          <a:xfrm>
            <a:off x="2666115" y="2027370"/>
            <a:ext cx="2103120" cy="1364085"/>
            <a:chOff x="2992831" y="1412458"/>
            <a:chExt cx="1828800" cy="1186161"/>
          </a:xfrm>
        </p:grpSpPr>
        <p:pic>
          <p:nvPicPr>
            <p:cNvPr id="1028" name="Picture 4" descr="NTPC Logo">
              <a:extLst>
                <a:ext uri="{FF2B5EF4-FFF2-40B4-BE49-F238E27FC236}">
                  <a16:creationId xmlns:a16="http://schemas.microsoft.com/office/drawing/2014/main" id="{450C7985-C8FB-2EF9-BA8B-6A6ED5DFEC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4271" y="1579230"/>
              <a:ext cx="1645920" cy="852616"/>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E299ABA2-5D1E-071D-924E-1142084635CB}"/>
                </a:ext>
              </a:extLst>
            </p:cNvPr>
            <p:cNvSpPr/>
            <p:nvPr/>
          </p:nvSpPr>
          <p:spPr>
            <a:xfrm>
              <a:off x="2992831" y="1412458"/>
              <a:ext cx="1828800" cy="1186161"/>
            </a:xfrm>
            <a:prstGeom prst="rect">
              <a:avLst/>
            </a:prstGeom>
            <a:noFill/>
            <a:ln w="12700">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E" sz="2400" b="0" i="0" u="none" strike="noStrike" kern="1200" cap="none" spc="0" normalizeH="0" baseline="0" noProof="0">
                <a:ln>
                  <a:noFill/>
                </a:ln>
                <a:solidFill>
                  <a:prstClr val="white"/>
                </a:solidFill>
                <a:effectLst/>
                <a:uLnTx/>
                <a:uFillTx/>
                <a:latin typeface="Arial Nova" panose="020B0504020202020204" pitchFamily="34" charset="0"/>
                <a:ea typeface="+mn-ea"/>
                <a:cs typeface="+mn-cs"/>
              </a:endParaRPr>
            </a:p>
          </p:txBody>
        </p:sp>
      </p:grpSp>
      <p:grpSp>
        <p:nvGrpSpPr>
          <p:cNvPr id="37" name="Group 36">
            <a:extLst>
              <a:ext uri="{FF2B5EF4-FFF2-40B4-BE49-F238E27FC236}">
                <a16:creationId xmlns:a16="http://schemas.microsoft.com/office/drawing/2014/main" id="{1555B201-3517-0335-9B50-3C0999C9B57D}"/>
              </a:ext>
            </a:extLst>
          </p:cNvPr>
          <p:cNvGrpSpPr>
            <a:grpSpLocks noChangeAspect="1"/>
          </p:cNvGrpSpPr>
          <p:nvPr/>
        </p:nvGrpSpPr>
        <p:grpSpPr>
          <a:xfrm>
            <a:off x="4991863" y="2027370"/>
            <a:ext cx="2103120" cy="1364085"/>
            <a:chOff x="5130204" y="1303470"/>
            <a:chExt cx="1828800" cy="1186161"/>
          </a:xfrm>
        </p:grpSpPr>
        <p:pic>
          <p:nvPicPr>
            <p:cNvPr id="1030" name="Picture 6" descr="PFC Logo Maharatna">
              <a:extLst>
                <a:ext uri="{FF2B5EF4-FFF2-40B4-BE49-F238E27FC236}">
                  <a16:creationId xmlns:a16="http://schemas.microsoft.com/office/drawing/2014/main" id="{7D44D618-6E77-5BD4-2DA7-22B09A242E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1644" y="1470242"/>
              <a:ext cx="1645920" cy="852616"/>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3271268E-6E07-C161-6C4A-42119D2F948D}"/>
                </a:ext>
              </a:extLst>
            </p:cNvPr>
            <p:cNvSpPr/>
            <p:nvPr/>
          </p:nvSpPr>
          <p:spPr>
            <a:xfrm>
              <a:off x="5130204" y="1303470"/>
              <a:ext cx="1828800" cy="1186161"/>
            </a:xfrm>
            <a:prstGeom prst="rect">
              <a:avLst/>
            </a:prstGeom>
            <a:noFill/>
            <a:ln w="12700">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E" sz="2400" b="0" i="0" u="none" strike="noStrike" kern="1200" cap="none" spc="0" normalizeH="0" baseline="0" noProof="0">
                <a:ln>
                  <a:noFill/>
                </a:ln>
                <a:solidFill>
                  <a:prstClr val="white"/>
                </a:solidFill>
                <a:effectLst/>
                <a:uLnTx/>
                <a:uFillTx/>
                <a:latin typeface="Arial Nova" panose="020B0504020202020204" pitchFamily="34" charset="0"/>
                <a:ea typeface="+mn-ea"/>
                <a:cs typeface="+mn-cs"/>
              </a:endParaRPr>
            </a:p>
          </p:txBody>
        </p:sp>
      </p:grpSp>
      <p:grpSp>
        <p:nvGrpSpPr>
          <p:cNvPr id="38" name="Group 37">
            <a:extLst>
              <a:ext uri="{FF2B5EF4-FFF2-40B4-BE49-F238E27FC236}">
                <a16:creationId xmlns:a16="http://schemas.microsoft.com/office/drawing/2014/main" id="{00BE3510-E7ED-5C90-655C-9548AFFD119E}"/>
              </a:ext>
            </a:extLst>
          </p:cNvPr>
          <p:cNvGrpSpPr>
            <a:grpSpLocks noChangeAspect="1"/>
          </p:cNvGrpSpPr>
          <p:nvPr/>
        </p:nvGrpSpPr>
        <p:grpSpPr>
          <a:xfrm>
            <a:off x="7317611" y="2027370"/>
            <a:ext cx="2103120" cy="1364085"/>
            <a:chOff x="7337279" y="1319836"/>
            <a:chExt cx="1828800" cy="1186161"/>
          </a:xfrm>
        </p:grpSpPr>
        <p:pic>
          <p:nvPicPr>
            <p:cNvPr id="1034" name="Picture 10" descr="REC MAHARATNA LOGO">
              <a:extLst>
                <a:ext uri="{FF2B5EF4-FFF2-40B4-BE49-F238E27FC236}">
                  <a16:creationId xmlns:a16="http://schemas.microsoft.com/office/drawing/2014/main" id="{74FA969B-5105-4896-711A-7C35A062C2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8719" y="1486608"/>
              <a:ext cx="1645920" cy="852616"/>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7C32295F-A84C-8996-DA7C-BE13B45B76B2}"/>
                </a:ext>
              </a:extLst>
            </p:cNvPr>
            <p:cNvSpPr/>
            <p:nvPr/>
          </p:nvSpPr>
          <p:spPr>
            <a:xfrm>
              <a:off x="7337279" y="1319836"/>
              <a:ext cx="1828800" cy="1186161"/>
            </a:xfrm>
            <a:prstGeom prst="rect">
              <a:avLst/>
            </a:prstGeom>
            <a:noFill/>
            <a:ln w="12700">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E" sz="2400" b="0" i="0" u="none" strike="noStrike" kern="1200" cap="none" spc="0" normalizeH="0" baseline="0" noProof="0">
                <a:ln>
                  <a:noFill/>
                </a:ln>
                <a:solidFill>
                  <a:prstClr val="white"/>
                </a:solidFill>
                <a:effectLst/>
                <a:uLnTx/>
                <a:uFillTx/>
                <a:latin typeface="Arial Nova" panose="020B0504020202020204" pitchFamily="34" charset="0"/>
                <a:ea typeface="+mn-ea"/>
                <a:cs typeface="+mn-cs"/>
              </a:endParaRPr>
            </a:p>
          </p:txBody>
        </p:sp>
      </p:grpSp>
      <p:grpSp>
        <p:nvGrpSpPr>
          <p:cNvPr id="42" name="Group 41">
            <a:extLst>
              <a:ext uri="{FF2B5EF4-FFF2-40B4-BE49-F238E27FC236}">
                <a16:creationId xmlns:a16="http://schemas.microsoft.com/office/drawing/2014/main" id="{8C90E374-8C48-A295-C9D1-602E4B511108}"/>
              </a:ext>
            </a:extLst>
          </p:cNvPr>
          <p:cNvGrpSpPr>
            <a:grpSpLocks noChangeAspect="1"/>
          </p:cNvGrpSpPr>
          <p:nvPr/>
        </p:nvGrpSpPr>
        <p:grpSpPr>
          <a:xfrm>
            <a:off x="9643357" y="2027370"/>
            <a:ext cx="2103120" cy="1364085"/>
            <a:chOff x="9590660" y="1361292"/>
            <a:chExt cx="1828800" cy="1186161"/>
          </a:xfrm>
        </p:grpSpPr>
        <p:pic>
          <p:nvPicPr>
            <p:cNvPr id="1036" name="Picture 12" descr="NHPC Logo">
              <a:extLst>
                <a:ext uri="{FF2B5EF4-FFF2-40B4-BE49-F238E27FC236}">
                  <a16:creationId xmlns:a16="http://schemas.microsoft.com/office/drawing/2014/main" id="{37A4EB77-3AF4-0D94-C169-F16703D7BF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82100" y="1528064"/>
              <a:ext cx="1645920" cy="852616"/>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A90F8713-0384-2FF2-A50C-1EB478FFA59E}"/>
                </a:ext>
              </a:extLst>
            </p:cNvPr>
            <p:cNvSpPr/>
            <p:nvPr/>
          </p:nvSpPr>
          <p:spPr>
            <a:xfrm>
              <a:off x="9590660" y="1361292"/>
              <a:ext cx="1828800" cy="1186161"/>
            </a:xfrm>
            <a:prstGeom prst="rect">
              <a:avLst/>
            </a:prstGeom>
            <a:noFill/>
            <a:ln w="12700">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E" sz="2400" b="0" i="0" u="none" strike="noStrike" kern="1200" cap="none" spc="0" normalizeH="0" baseline="0" noProof="0">
                <a:ln>
                  <a:noFill/>
                </a:ln>
                <a:solidFill>
                  <a:prstClr val="white"/>
                </a:solidFill>
                <a:effectLst/>
                <a:uLnTx/>
                <a:uFillTx/>
                <a:latin typeface="Arial Nova" panose="020B0504020202020204" pitchFamily="34" charset="0"/>
                <a:ea typeface="+mn-ea"/>
                <a:cs typeface="+mn-cs"/>
              </a:endParaRPr>
            </a:p>
          </p:txBody>
        </p:sp>
      </p:grpSp>
      <p:sp>
        <p:nvSpPr>
          <p:cNvPr id="43" name="Content Placeholder 4">
            <a:extLst>
              <a:ext uri="{FF2B5EF4-FFF2-40B4-BE49-F238E27FC236}">
                <a16:creationId xmlns:a16="http://schemas.microsoft.com/office/drawing/2014/main" id="{B9E596F0-E1DA-8E37-2D31-87EB06A79BE4}"/>
              </a:ext>
            </a:extLst>
          </p:cNvPr>
          <p:cNvSpPr txBox="1">
            <a:spLocks/>
          </p:cNvSpPr>
          <p:nvPr/>
        </p:nvSpPr>
        <p:spPr>
          <a:xfrm>
            <a:off x="9643357" y="3471626"/>
            <a:ext cx="2103120" cy="13716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defRPr/>
            </a:pPr>
            <a:r>
              <a:rPr kumimoji="0" lang="en-US" sz="900" b="0" i="0" u="none" strike="noStrike" kern="1200" cap="none" spc="0" normalizeH="0" baseline="0" noProof="0">
                <a:ln>
                  <a:noFill/>
                </a:ln>
                <a:solidFill>
                  <a:srgbClr val="6E7B8C"/>
                </a:solidFill>
                <a:effectLst/>
                <a:uLnTx/>
                <a:uFillTx/>
                <a:latin typeface="Arial Nova" panose="020B0504020202020204" pitchFamily="34" charset="0"/>
                <a:ea typeface="+mn-ea"/>
                <a:cs typeface="Arial" panose="020B0604020202020204" pitchFamily="34" charset="0"/>
              </a:rPr>
              <a:t>NHPC Limited is India's premier green energy NAVRATNA enterprise under the Ministry of Power, Government of India. NHPC generates clean, renewable energy with a focus on hydro, solar and wind power. With an installed capacity of 8332.90, NHPC is constructing projects totaling 9704 MW and it spearheads around 60% of all hydro projects under construction in India. NHPC is aiming total capacity of 23000 MW by 2032 and 50000 MW by 2047. NHPC has an authorized share capital of ₹17,500 crore and an investment base (Assets) of ₹93,570 Crore (standalone) as on 30.09.2025. NHPC is committed to India's energy security and also contributes to its socio-economic development through CSR.</a:t>
            </a:r>
          </a:p>
        </p:txBody>
      </p:sp>
      <p:sp>
        <p:nvSpPr>
          <p:cNvPr id="53" name="Text Placeholder 1">
            <a:extLst>
              <a:ext uri="{FF2B5EF4-FFF2-40B4-BE49-F238E27FC236}">
                <a16:creationId xmlns:a16="http://schemas.microsoft.com/office/drawing/2014/main" id="{C879B1BB-7F88-2629-7819-341223E4072D}"/>
              </a:ext>
            </a:extLst>
          </p:cNvPr>
          <p:cNvSpPr txBox="1">
            <a:spLocks/>
          </p:cNvSpPr>
          <p:nvPr/>
        </p:nvSpPr>
        <p:spPr>
          <a:xfrm>
            <a:off x="548647" y="1348647"/>
            <a:ext cx="11209514" cy="550434"/>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4500" b="1" kern="1200">
                <a:solidFill>
                  <a:srgbClr val="093E5E"/>
                </a:solidFill>
                <a:latin typeface="Barlow Condensed Medium" panose="00000606000000000000" pitchFamily="2"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500" dirty="0"/>
              <a:t>COLLABORATE WITH INDIA’S STRATEGIC POWER COMPANIES</a:t>
            </a:r>
            <a:endParaRPr lang="en-GB" sz="3500" dirty="0"/>
          </a:p>
        </p:txBody>
      </p:sp>
    </p:spTree>
    <p:extLst>
      <p:ext uri="{BB962C8B-B14F-4D97-AF65-F5344CB8AC3E}">
        <p14:creationId xmlns:p14="http://schemas.microsoft.com/office/powerpoint/2010/main" val="3511541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A4CF1-4BFC-FAE3-2D75-D46279A4DB4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9ACE634-14E5-8E01-9580-422FA04EF8B4}"/>
              </a:ext>
            </a:extLst>
          </p:cNvPr>
          <p:cNvSpPr>
            <a:spLocks noGrp="1"/>
          </p:cNvSpPr>
          <p:nvPr>
            <p:ph type="body" sz="quarter" idx="10"/>
          </p:nvPr>
        </p:nvSpPr>
        <p:spPr/>
        <p:txBody>
          <a:bodyPr/>
          <a:lstStyle/>
          <a:p>
            <a:r>
              <a:rPr lang="en-US" dirty="0"/>
              <a:t>INDIA MARKET</a:t>
            </a:r>
          </a:p>
        </p:txBody>
      </p:sp>
      <p:sp>
        <p:nvSpPr>
          <p:cNvPr id="13" name="TextBox 12">
            <a:extLst>
              <a:ext uri="{FF2B5EF4-FFF2-40B4-BE49-F238E27FC236}">
                <a16:creationId xmlns:a16="http://schemas.microsoft.com/office/drawing/2014/main" id="{3A99ED64-1FA0-F026-F26C-C0CAC73AACF0}"/>
              </a:ext>
            </a:extLst>
          </p:cNvPr>
          <p:cNvSpPr txBox="1"/>
          <p:nvPr/>
        </p:nvSpPr>
        <p:spPr>
          <a:xfrm>
            <a:off x="628403" y="1666724"/>
            <a:ext cx="5467597" cy="307777"/>
          </a:xfrm>
          <a:prstGeom prst="rect">
            <a:avLst/>
          </a:prstGeom>
          <a:noFill/>
        </p:spPr>
        <p:txBody>
          <a:bodyPr wrap="square" lIns="91440" tIns="0" rIns="91440" bIns="0">
            <a:spAutoFit/>
          </a:bodyPr>
          <a:lstStyle/>
          <a:p>
            <a:r>
              <a:rPr lang="en-US" sz="2000" b="1" dirty="0">
                <a:solidFill>
                  <a:schemeClr val="tx2">
                    <a:lumMod val="90000"/>
                    <a:lumOff val="10000"/>
                  </a:schemeClr>
                </a:solidFill>
                <a:latin typeface="Barlow Condensed Medium" panose="00000606000000000000" pitchFamily="2" charset="0"/>
                <a:ea typeface="Inter" panose="02000503000000020004" pitchFamily="2" charset="0"/>
              </a:rPr>
              <a:t>A HIGH-GROWTH MARKET WITH GROWING POTENTIAL</a:t>
            </a:r>
          </a:p>
        </p:txBody>
      </p:sp>
      <p:graphicFrame>
        <p:nvGraphicFramePr>
          <p:cNvPr id="3" name="Table 2">
            <a:extLst>
              <a:ext uri="{FF2B5EF4-FFF2-40B4-BE49-F238E27FC236}">
                <a16:creationId xmlns:a16="http://schemas.microsoft.com/office/drawing/2014/main" id="{E3DA1642-D9DE-1774-85BB-94F351710096}"/>
              </a:ext>
            </a:extLst>
          </p:cNvPr>
          <p:cNvGraphicFramePr>
            <a:graphicFrameLocks noGrp="1"/>
          </p:cNvGraphicFramePr>
          <p:nvPr/>
        </p:nvGraphicFramePr>
        <p:xfrm>
          <a:off x="628403" y="2920349"/>
          <a:ext cx="7526008" cy="3657600"/>
        </p:xfrm>
        <a:graphic>
          <a:graphicData uri="http://schemas.openxmlformats.org/drawingml/2006/table">
            <a:tbl>
              <a:tblPr firstRow="1" bandRow="1">
                <a:tableStyleId>{2D5ABB26-0587-4C30-8999-92F81FD0307C}</a:tableStyleId>
              </a:tblPr>
              <a:tblGrid>
                <a:gridCol w="639317">
                  <a:extLst>
                    <a:ext uri="{9D8B030D-6E8A-4147-A177-3AD203B41FA5}">
                      <a16:colId xmlns:a16="http://schemas.microsoft.com/office/drawing/2014/main" val="1273292145"/>
                    </a:ext>
                  </a:extLst>
                </a:gridCol>
                <a:gridCol w="6886691">
                  <a:extLst>
                    <a:ext uri="{9D8B030D-6E8A-4147-A177-3AD203B41FA5}">
                      <a16:colId xmlns:a16="http://schemas.microsoft.com/office/drawing/2014/main" val="930988391"/>
                    </a:ext>
                  </a:extLst>
                </a:gridCol>
              </a:tblGrid>
              <a:tr h="457200">
                <a:tc>
                  <a:txBody>
                    <a:bodyPr/>
                    <a:lstStyle/>
                    <a:p>
                      <a:pPr marL="0" indent="0">
                        <a:buClr>
                          <a:srgbClr val="E84A26"/>
                        </a:buClr>
                        <a:buFont typeface="Wingdings" panose="05000000000000000000" pitchFamily="2" charset="2"/>
                        <a:buNone/>
                      </a:pPr>
                      <a:endParaRPr lang="en-US" sz="1200" kern="1200" dirty="0">
                        <a:solidFill>
                          <a:srgbClr val="4D4D4F"/>
                        </a:solidFill>
                        <a:latin typeface="Arial Nova" panose="020B0504020202020204" pitchFamily="34" charset="0"/>
                        <a:ea typeface="+mn-ea"/>
                        <a:cs typeface="+mn-cs"/>
                      </a:endParaRPr>
                    </a:p>
                  </a:txBody>
                  <a:tcPr marL="137160" marR="137160" marT="137160" marB="137160" anchor="ctr">
                    <a:lnT w="38100" cap="flat" cmpd="sng" algn="ctr">
                      <a:noFill/>
                      <a:prstDash val="solid"/>
                      <a:round/>
                      <a:headEnd type="none" w="med" len="med"/>
                      <a:tailEnd type="none" w="med" len="med"/>
                    </a:lnT>
                    <a:lnB w="12700" cap="flat" cmpd="sng" algn="ctr">
                      <a:solidFill>
                        <a:srgbClr val="E84A26"/>
                      </a:solidFill>
                      <a:prstDash val="solid"/>
                      <a:round/>
                      <a:headEnd type="none" w="med" len="med"/>
                      <a:tailEnd type="none" w="med" len="med"/>
                    </a:lnB>
                  </a:tcPr>
                </a:tc>
                <a:tc>
                  <a:txBody>
                    <a:bodyPr/>
                    <a:lstStyle/>
                    <a:p>
                      <a:pPr marL="0" indent="0">
                        <a:buClr>
                          <a:srgbClr val="E84A26"/>
                        </a:buClr>
                        <a:buFont typeface="Wingdings" panose="05000000000000000000" pitchFamily="2" charset="2"/>
                        <a:buNone/>
                      </a:pPr>
                      <a:r>
                        <a:rPr lang="en-US" sz="1100" kern="1200" dirty="0">
                          <a:solidFill>
                            <a:srgbClr val="4D4D4F"/>
                          </a:solidFill>
                          <a:latin typeface="Arial Nova" panose="020B0504020202020204" pitchFamily="34" charset="0"/>
                          <a:ea typeface="+mn-ea"/>
                          <a:cs typeface="+mn-cs"/>
                        </a:rPr>
                        <a:t>Rapid evolution driven by investments in clean energy, grid infrastructure and advanced technologies.</a:t>
                      </a:r>
                    </a:p>
                  </a:txBody>
                  <a:tcPr marL="45720" marR="45720" anchor="ctr">
                    <a:lnT w="38100" cap="flat" cmpd="sng" algn="ctr">
                      <a:noFill/>
                      <a:prstDash val="solid"/>
                      <a:round/>
                      <a:headEnd type="none" w="med" len="med"/>
                      <a:tailEnd type="none" w="med" len="med"/>
                    </a:lnT>
                    <a:lnB w="12700" cap="flat" cmpd="sng" algn="ctr">
                      <a:solidFill>
                        <a:srgbClr val="E84A26"/>
                      </a:solidFill>
                      <a:prstDash val="solid"/>
                      <a:round/>
                      <a:headEnd type="none" w="med" len="med"/>
                      <a:tailEnd type="none" w="med" len="med"/>
                    </a:lnB>
                  </a:tcPr>
                </a:tc>
                <a:extLst>
                  <a:ext uri="{0D108BD9-81ED-4DB2-BD59-A6C34878D82A}">
                    <a16:rowId xmlns:a16="http://schemas.microsoft.com/office/drawing/2014/main" val="3868246699"/>
                  </a:ext>
                </a:extLst>
              </a:tr>
              <a:tr h="457200">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endParaRPr kumimoji="0" lang="en-US" sz="12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endParaRPr>
                    </a:p>
                  </a:txBody>
                  <a:tcPr marL="137160" marR="137160" marT="137160" marB="137160" anchor="ctr">
                    <a:lnT w="12700" cap="flat" cmpd="sng" algn="ctr">
                      <a:solidFill>
                        <a:srgbClr val="E84A26"/>
                      </a:solidFill>
                      <a:prstDash val="solid"/>
                      <a:round/>
                      <a:headEnd type="none" w="med" len="med"/>
                      <a:tailEnd type="none" w="med" len="med"/>
                    </a:lnT>
                    <a:lnB w="12700" cap="flat" cmpd="sng" algn="ctr">
                      <a:solidFill>
                        <a:srgbClr val="E84A2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r>
                        <a:rPr kumimoji="0" lang="en-US" sz="11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rPr>
                        <a:t>India’s installed capacity exceeds 500 GW, with renewables, hydro and nuclear contributing over 51%.</a:t>
                      </a:r>
                    </a:p>
                  </a:txBody>
                  <a:tcPr marL="45720" marR="45720" anchor="ctr">
                    <a:lnT w="12700" cap="flat" cmpd="sng" algn="ctr">
                      <a:solidFill>
                        <a:srgbClr val="E84A26"/>
                      </a:solidFill>
                      <a:prstDash val="solid"/>
                      <a:round/>
                      <a:headEnd type="none" w="med" len="med"/>
                      <a:tailEnd type="none" w="med" len="med"/>
                    </a:lnT>
                    <a:lnB w="12700" cap="flat" cmpd="sng" algn="ctr">
                      <a:solidFill>
                        <a:srgbClr val="E84A26"/>
                      </a:solidFill>
                      <a:prstDash val="solid"/>
                      <a:round/>
                      <a:headEnd type="none" w="med" len="med"/>
                      <a:tailEnd type="none" w="med" len="med"/>
                    </a:lnB>
                  </a:tcPr>
                </a:tc>
                <a:extLst>
                  <a:ext uri="{0D108BD9-81ED-4DB2-BD59-A6C34878D82A}">
                    <a16:rowId xmlns:a16="http://schemas.microsoft.com/office/drawing/2014/main" val="2522030808"/>
                  </a:ext>
                </a:extLst>
              </a:tr>
              <a:tr h="457200">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endParaRPr kumimoji="0" lang="en-US" sz="12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endParaRPr>
                    </a:p>
                  </a:txBody>
                  <a:tcPr marL="137160" marR="137160" marT="137160" marB="137160" anchor="ctr">
                    <a:lnT w="12700" cap="flat" cmpd="sng" algn="ctr">
                      <a:solidFill>
                        <a:srgbClr val="E84A26"/>
                      </a:solidFill>
                      <a:prstDash val="solid"/>
                      <a:round/>
                      <a:headEnd type="none" w="med" len="med"/>
                      <a:tailEnd type="none" w="med" len="med"/>
                    </a:lnT>
                    <a:lnB w="12700" cap="flat" cmpd="sng" algn="ctr">
                      <a:solidFill>
                        <a:srgbClr val="E84A2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r>
                        <a:rPr kumimoji="0" lang="en-US" sz="11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rPr>
                        <a:t>Integrated digital efforts are accelerating India’s clean electricity transition.</a:t>
                      </a:r>
                    </a:p>
                  </a:txBody>
                  <a:tcPr marL="45720" marR="45720" anchor="ctr">
                    <a:lnT w="12700" cap="flat" cmpd="sng" algn="ctr">
                      <a:solidFill>
                        <a:srgbClr val="E84A26"/>
                      </a:solidFill>
                      <a:prstDash val="solid"/>
                      <a:round/>
                      <a:headEnd type="none" w="med" len="med"/>
                      <a:tailEnd type="none" w="med" len="med"/>
                    </a:lnT>
                    <a:lnB w="12700" cap="flat" cmpd="sng" algn="ctr">
                      <a:solidFill>
                        <a:srgbClr val="E84A26"/>
                      </a:solidFill>
                      <a:prstDash val="solid"/>
                      <a:round/>
                      <a:headEnd type="none" w="med" len="med"/>
                      <a:tailEnd type="none" w="med" len="med"/>
                    </a:lnB>
                  </a:tcPr>
                </a:tc>
                <a:extLst>
                  <a:ext uri="{0D108BD9-81ED-4DB2-BD59-A6C34878D82A}">
                    <a16:rowId xmlns:a16="http://schemas.microsoft.com/office/drawing/2014/main" val="10085700"/>
                  </a:ext>
                </a:extLst>
              </a:tr>
              <a:tr h="457200">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endParaRPr kumimoji="0" lang="en-US" sz="12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endParaRPr>
                    </a:p>
                  </a:txBody>
                  <a:tcPr marL="137160" marR="137160" marT="137160" marB="137160" anchor="ctr">
                    <a:lnT w="12700" cap="flat" cmpd="sng" algn="ctr">
                      <a:solidFill>
                        <a:srgbClr val="E84A26"/>
                      </a:solidFill>
                      <a:prstDash val="solid"/>
                      <a:round/>
                      <a:headEnd type="none" w="med" len="med"/>
                      <a:tailEnd type="none" w="med" len="med"/>
                    </a:lnT>
                    <a:lnB w="12700" cap="flat" cmpd="sng" algn="ctr">
                      <a:solidFill>
                        <a:srgbClr val="E84A2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r>
                        <a:rPr kumimoji="0" lang="en-US" sz="11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rPr>
                        <a:t>Adoption of advanced technologies to enhance operational efficiency and system resilience.</a:t>
                      </a:r>
                    </a:p>
                  </a:txBody>
                  <a:tcPr marL="45720" marR="45720" anchor="ctr">
                    <a:lnT w="12700" cap="flat" cmpd="sng" algn="ctr">
                      <a:solidFill>
                        <a:srgbClr val="E84A26"/>
                      </a:solidFill>
                      <a:prstDash val="solid"/>
                      <a:round/>
                      <a:headEnd type="none" w="med" len="med"/>
                      <a:tailEnd type="none" w="med" len="med"/>
                    </a:lnT>
                    <a:lnB w="12700" cap="flat" cmpd="sng" algn="ctr">
                      <a:solidFill>
                        <a:srgbClr val="E84A26"/>
                      </a:solidFill>
                      <a:prstDash val="solid"/>
                      <a:round/>
                      <a:headEnd type="none" w="med" len="med"/>
                      <a:tailEnd type="none" w="med" len="med"/>
                    </a:lnB>
                  </a:tcPr>
                </a:tc>
                <a:extLst>
                  <a:ext uri="{0D108BD9-81ED-4DB2-BD59-A6C34878D82A}">
                    <a16:rowId xmlns:a16="http://schemas.microsoft.com/office/drawing/2014/main" val="1089859992"/>
                  </a:ext>
                </a:extLst>
              </a:tr>
              <a:tr h="457200">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endParaRPr kumimoji="0" lang="en-US" sz="12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endParaRPr>
                    </a:p>
                  </a:txBody>
                  <a:tcPr marL="137160" marR="137160" marT="137160" marB="137160" anchor="ctr">
                    <a:lnT w="12700" cap="flat" cmpd="sng" algn="ctr">
                      <a:solidFill>
                        <a:srgbClr val="E84A26"/>
                      </a:solidFill>
                      <a:prstDash val="solid"/>
                      <a:round/>
                      <a:headEnd type="none" w="med" len="med"/>
                      <a:tailEnd type="none" w="med" len="med"/>
                    </a:lnT>
                    <a:lnB w="12700" cap="flat" cmpd="sng" algn="ctr">
                      <a:solidFill>
                        <a:srgbClr val="E84A2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r>
                        <a:rPr kumimoji="0" lang="en-US" sz="11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rPr>
                        <a:t>Regulatory reforms and policy initiatives aimed at market efficiency and private sector participation.</a:t>
                      </a:r>
                    </a:p>
                  </a:txBody>
                  <a:tcPr marL="45720" marR="45720" anchor="ctr">
                    <a:lnT w="12700" cap="flat" cmpd="sng" algn="ctr">
                      <a:solidFill>
                        <a:srgbClr val="E84A26"/>
                      </a:solidFill>
                      <a:prstDash val="solid"/>
                      <a:round/>
                      <a:headEnd type="none" w="med" len="med"/>
                      <a:tailEnd type="none" w="med" len="med"/>
                    </a:lnT>
                    <a:lnB w="12700" cap="flat" cmpd="sng" algn="ctr">
                      <a:solidFill>
                        <a:srgbClr val="E84A26"/>
                      </a:solidFill>
                      <a:prstDash val="solid"/>
                      <a:round/>
                      <a:headEnd type="none" w="med" len="med"/>
                      <a:tailEnd type="none" w="med" len="med"/>
                    </a:lnB>
                  </a:tcPr>
                </a:tc>
                <a:extLst>
                  <a:ext uri="{0D108BD9-81ED-4DB2-BD59-A6C34878D82A}">
                    <a16:rowId xmlns:a16="http://schemas.microsoft.com/office/drawing/2014/main" val="3759155713"/>
                  </a:ext>
                </a:extLst>
              </a:tr>
              <a:tr h="457200">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endParaRPr kumimoji="0" lang="en-US" sz="12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endParaRPr>
                    </a:p>
                  </a:txBody>
                  <a:tcPr marL="137160" marR="137160" marT="137160" marB="137160" anchor="ctr">
                    <a:lnT w="12700" cap="flat" cmpd="sng" algn="ctr">
                      <a:solidFill>
                        <a:srgbClr val="E84A26"/>
                      </a:solidFill>
                      <a:prstDash val="solid"/>
                      <a:round/>
                      <a:headEnd type="none" w="med" len="med"/>
                      <a:tailEnd type="none" w="med" len="med"/>
                    </a:lnT>
                    <a:lnB w="12700" cap="flat" cmpd="sng" algn="ctr">
                      <a:solidFill>
                        <a:srgbClr val="E84A2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r>
                        <a:rPr kumimoji="0" lang="en-US" sz="11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rPr>
                        <a:t>Initiatives to improve access and inclusivity in electricity provision across urban and rural areas.</a:t>
                      </a:r>
                    </a:p>
                  </a:txBody>
                  <a:tcPr marL="45720" marR="45720" anchor="ctr">
                    <a:lnT w="12700" cap="flat" cmpd="sng" algn="ctr">
                      <a:solidFill>
                        <a:srgbClr val="E84A26"/>
                      </a:solidFill>
                      <a:prstDash val="solid"/>
                      <a:round/>
                      <a:headEnd type="none" w="med" len="med"/>
                      <a:tailEnd type="none" w="med" len="med"/>
                    </a:lnT>
                    <a:lnB w="12700" cap="flat" cmpd="sng" algn="ctr">
                      <a:solidFill>
                        <a:srgbClr val="E84A26"/>
                      </a:solidFill>
                      <a:prstDash val="solid"/>
                      <a:round/>
                      <a:headEnd type="none" w="med" len="med"/>
                      <a:tailEnd type="none" w="med" len="med"/>
                    </a:lnB>
                  </a:tcPr>
                </a:tc>
                <a:extLst>
                  <a:ext uri="{0D108BD9-81ED-4DB2-BD59-A6C34878D82A}">
                    <a16:rowId xmlns:a16="http://schemas.microsoft.com/office/drawing/2014/main" val="592719072"/>
                  </a:ext>
                </a:extLst>
              </a:tr>
              <a:tr h="457200">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endParaRPr kumimoji="0" lang="en-US" sz="12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endParaRPr>
                    </a:p>
                  </a:txBody>
                  <a:tcPr marL="137160" marR="137160" marT="137160" marB="137160" anchor="ctr">
                    <a:lnT w="12700" cap="flat" cmpd="sng" algn="ctr">
                      <a:solidFill>
                        <a:srgbClr val="E84A26"/>
                      </a:solidFill>
                      <a:prstDash val="solid"/>
                      <a:round/>
                      <a:headEnd type="none" w="med" len="med"/>
                      <a:tailEnd type="none" w="med" len="med"/>
                    </a:lnT>
                    <a:lnB w="12700" cap="flat" cmpd="sng" algn="ctr">
                      <a:solidFill>
                        <a:srgbClr val="E84A2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r>
                        <a:rPr kumimoji="0" lang="en-US" sz="11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rPr>
                        <a:t>Energy security is driven by national missions supporting renewable adoption, grid stability and a self-reliant, low-carbon electricity future.</a:t>
                      </a:r>
                    </a:p>
                  </a:txBody>
                  <a:tcPr marL="45720" marR="45720" anchor="ctr">
                    <a:lnT w="12700" cap="flat" cmpd="sng" algn="ctr">
                      <a:solidFill>
                        <a:srgbClr val="E84A26"/>
                      </a:solidFill>
                      <a:prstDash val="solid"/>
                      <a:round/>
                      <a:headEnd type="none" w="med" len="med"/>
                      <a:tailEnd type="none" w="med" len="med"/>
                    </a:lnT>
                    <a:lnB w="12700" cap="flat" cmpd="sng" algn="ctr">
                      <a:solidFill>
                        <a:srgbClr val="E84A26"/>
                      </a:solidFill>
                      <a:prstDash val="solid"/>
                      <a:round/>
                      <a:headEnd type="none" w="med" len="med"/>
                      <a:tailEnd type="none" w="med" len="med"/>
                    </a:lnB>
                  </a:tcPr>
                </a:tc>
                <a:extLst>
                  <a:ext uri="{0D108BD9-81ED-4DB2-BD59-A6C34878D82A}">
                    <a16:rowId xmlns:a16="http://schemas.microsoft.com/office/drawing/2014/main" val="793076665"/>
                  </a:ext>
                </a:extLst>
              </a:tr>
              <a:tr h="457200">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endParaRPr kumimoji="0" lang="en-US" sz="12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endParaRPr>
                    </a:p>
                  </a:txBody>
                  <a:tcPr marL="137160" marR="137160" marT="137160" marB="137160" anchor="ctr">
                    <a:lnT w="12700" cap="flat" cmpd="sng" algn="ctr">
                      <a:solidFill>
                        <a:srgbClr val="E84A26"/>
                      </a:solidFill>
                      <a:prstDash val="solid"/>
                      <a:round/>
                      <a:headEnd type="none" w="med" len="med"/>
                      <a:tailEnd type="none" w="med" len="med"/>
                    </a:lnT>
                    <a:lnB w="12700" cap="flat" cmpd="sng" algn="ctr">
                      <a:solidFill>
                        <a:srgbClr val="E84A2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r>
                        <a:rPr kumimoji="0" lang="en-US" sz="11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rPr>
                        <a:t>Nationwide electrification initiatives are expanding reliable power access to underserved regions, supporting economic and social development.</a:t>
                      </a:r>
                    </a:p>
                  </a:txBody>
                  <a:tcPr marL="45720" marR="45720" anchor="ctr">
                    <a:lnT w="12700" cap="flat" cmpd="sng" algn="ctr">
                      <a:solidFill>
                        <a:srgbClr val="E84A26"/>
                      </a:solidFill>
                      <a:prstDash val="solid"/>
                      <a:round/>
                      <a:headEnd type="none" w="med" len="med"/>
                      <a:tailEnd type="none" w="med" len="med"/>
                    </a:lnT>
                    <a:lnB w="12700" cap="flat" cmpd="sng" algn="ctr">
                      <a:solidFill>
                        <a:srgbClr val="E84A26"/>
                      </a:solidFill>
                      <a:prstDash val="solid"/>
                      <a:round/>
                      <a:headEnd type="none" w="med" len="med"/>
                      <a:tailEnd type="none" w="med" len="med"/>
                    </a:lnB>
                  </a:tcPr>
                </a:tc>
                <a:extLst>
                  <a:ext uri="{0D108BD9-81ED-4DB2-BD59-A6C34878D82A}">
                    <a16:rowId xmlns:a16="http://schemas.microsoft.com/office/drawing/2014/main" val="4109513698"/>
                  </a:ext>
                </a:extLst>
              </a:tr>
            </a:tbl>
          </a:graphicData>
        </a:graphic>
      </p:graphicFrame>
      <p:pic>
        <p:nvPicPr>
          <p:cNvPr id="5" name="Picture 4" descr="A logo with a black background&#10;&#10;AI-generated content may be incorrect.">
            <a:extLst>
              <a:ext uri="{FF2B5EF4-FFF2-40B4-BE49-F238E27FC236}">
                <a16:creationId xmlns:a16="http://schemas.microsoft.com/office/drawing/2014/main" id="{B374E0E0-79B4-0A03-D901-E137AE71F5BF}"/>
              </a:ext>
            </a:extLst>
          </p:cNvPr>
          <p:cNvPicPr>
            <a:picLocks noChangeAspect="1"/>
          </p:cNvPicPr>
          <p:nvPr/>
        </p:nvPicPr>
        <p:blipFill>
          <a:blip r:embed="rId3"/>
          <a:stretch>
            <a:fillRect/>
          </a:stretch>
        </p:blipFill>
        <p:spPr>
          <a:xfrm>
            <a:off x="760483" y="3925159"/>
            <a:ext cx="274320" cy="274320"/>
          </a:xfrm>
          <a:prstGeom prst="rect">
            <a:avLst/>
          </a:prstGeom>
        </p:spPr>
      </p:pic>
      <p:pic>
        <p:nvPicPr>
          <p:cNvPr id="6" name="Picture 5" descr="A logo with a black background&#10;&#10;AI-generated content may be incorrect.">
            <a:extLst>
              <a:ext uri="{FF2B5EF4-FFF2-40B4-BE49-F238E27FC236}">
                <a16:creationId xmlns:a16="http://schemas.microsoft.com/office/drawing/2014/main" id="{438B4D82-0E3F-F45E-A06D-7D3F66000E87}"/>
              </a:ext>
            </a:extLst>
          </p:cNvPr>
          <p:cNvPicPr>
            <a:picLocks noChangeAspect="1"/>
          </p:cNvPicPr>
          <p:nvPr/>
        </p:nvPicPr>
        <p:blipFill>
          <a:blip r:embed="rId3"/>
          <a:stretch>
            <a:fillRect/>
          </a:stretch>
        </p:blipFill>
        <p:spPr>
          <a:xfrm>
            <a:off x="760483" y="4374217"/>
            <a:ext cx="274320" cy="274320"/>
          </a:xfrm>
          <a:prstGeom prst="rect">
            <a:avLst/>
          </a:prstGeom>
        </p:spPr>
      </p:pic>
      <p:pic>
        <p:nvPicPr>
          <p:cNvPr id="7" name="Picture 6" descr="A logo with a black background&#10;&#10;AI-generated content may be incorrect.">
            <a:extLst>
              <a:ext uri="{FF2B5EF4-FFF2-40B4-BE49-F238E27FC236}">
                <a16:creationId xmlns:a16="http://schemas.microsoft.com/office/drawing/2014/main" id="{2F76C89B-7FA8-EDF5-C3C2-E383EF8AD531}"/>
              </a:ext>
            </a:extLst>
          </p:cNvPr>
          <p:cNvPicPr>
            <a:picLocks noChangeAspect="1"/>
          </p:cNvPicPr>
          <p:nvPr/>
        </p:nvPicPr>
        <p:blipFill>
          <a:blip r:embed="rId3"/>
          <a:stretch>
            <a:fillRect/>
          </a:stretch>
        </p:blipFill>
        <p:spPr>
          <a:xfrm>
            <a:off x="760483" y="4826651"/>
            <a:ext cx="274320" cy="274320"/>
          </a:xfrm>
          <a:prstGeom prst="rect">
            <a:avLst/>
          </a:prstGeom>
        </p:spPr>
      </p:pic>
      <p:pic>
        <p:nvPicPr>
          <p:cNvPr id="8" name="Picture 7" descr="A logo with a black background&#10;&#10;AI-generated content may be incorrect.">
            <a:extLst>
              <a:ext uri="{FF2B5EF4-FFF2-40B4-BE49-F238E27FC236}">
                <a16:creationId xmlns:a16="http://schemas.microsoft.com/office/drawing/2014/main" id="{F8D812E3-E347-30D6-9F2C-6E7B204F4FD0}"/>
              </a:ext>
            </a:extLst>
          </p:cNvPr>
          <p:cNvPicPr>
            <a:picLocks noChangeAspect="1"/>
          </p:cNvPicPr>
          <p:nvPr/>
        </p:nvPicPr>
        <p:blipFill>
          <a:blip r:embed="rId3"/>
          <a:stretch>
            <a:fillRect/>
          </a:stretch>
        </p:blipFill>
        <p:spPr>
          <a:xfrm>
            <a:off x="760483" y="5308243"/>
            <a:ext cx="274320" cy="274320"/>
          </a:xfrm>
          <a:prstGeom prst="rect">
            <a:avLst/>
          </a:prstGeom>
        </p:spPr>
      </p:pic>
      <p:pic>
        <p:nvPicPr>
          <p:cNvPr id="9" name="Picture 8" descr="A logo with a black background&#10;&#10;AI-generated content may be incorrect.">
            <a:extLst>
              <a:ext uri="{FF2B5EF4-FFF2-40B4-BE49-F238E27FC236}">
                <a16:creationId xmlns:a16="http://schemas.microsoft.com/office/drawing/2014/main" id="{932D33F9-128E-D09D-0AED-9F89F8AABD10}"/>
              </a:ext>
            </a:extLst>
          </p:cNvPr>
          <p:cNvPicPr>
            <a:picLocks noChangeAspect="1"/>
          </p:cNvPicPr>
          <p:nvPr/>
        </p:nvPicPr>
        <p:blipFill>
          <a:blip r:embed="rId3"/>
          <a:stretch>
            <a:fillRect/>
          </a:stretch>
        </p:blipFill>
        <p:spPr>
          <a:xfrm>
            <a:off x="760483" y="5754819"/>
            <a:ext cx="274320" cy="274320"/>
          </a:xfrm>
          <a:prstGeom prst="rect">
            <a:avLst/>
          </a:prstGeom>
        </p:spPr>
      </p:pic>
      <p:pic>
        <p:nvPicPr>
          <p:cNvPr id="10" name="Picture 9" descr="A logo with a black background&#10;&#10;AI-generated content may be incorrect.">
            <a:extLst>
              <a:ext uri="{FF2B5EF4-FFF2-40B4-BE49-F238E27FC236}">
                <a16:creationId xmlns:a16="http://schemas.microsoft.com/office/drawing/2014/main" id="{F6C9EDA5-E0BD-680D-7BDF-3A559E8B73D2}"/>
              </a:ext>
            </a:extLst>
          </p:cNvPr>
          <p:cNvPicPr>
            <a:picLocks noChangeAspect="1"/>
          </p:cNvPicPr>
          <p:nvPr/>
        </p:nvPicPr>
        <p:blipFill>
          <a:blip r:embed="rId3"/>
          <a:stretch>
            <a:fillRect/>
          </a:stretch>
        </p:blipFill>
        <p:spPr>
          <a:xfrm>
            <a:off x="760483" y="6207024"/>
            <a:ext cx="274320" cy="274320"/>
          </a:xfrm>
          <a:prstGeom prst="rect">
            <a:avLst/>
          </a:prstGeom>
        </p:spPr>
      </p:pic>
      <p:sp>
        <p:nvSpPr>
          <p:cNvPr id="14" name="Rectangle">
            <a:extLst>
              <a:ext uri="{FF2B5EF4-FFF2-40B4-BE49-F238E27FC236}">
                <a16:creationId xmlns:a16="http://schemas.microsoft.com/office/drawing/2014/main" id="{395977A0-C24E-E4AC-5E43-3880B64A0204}"/>
              </a:ext>
            </a:extLst>
          </p:cNvPr>
          <p:cNvSpPr/>
          <p:nvPr/>
        </p:nvSpPr>
        <p:spPr>
          <a:xfrm>
            <a:off x="8575040" y="1381760"/>
            <a:ext cx="3616960" cy="5476240"/>
          </a:xfrm>
          <a:prstGeom prst="rect">
            <a:avLst/>
          </a:prstGeom>
          <a:solidFill>
            <a:srgbClr val="E84925"/>
          </a:solidFill>
          <a:ln w="12700">
            <a:miter lim="400000"/>
          </a:ln>
        </p:spPr>
        <p:txBody>
          <a:bodyPr lIns="50800" tIns="50800" rIns="50800" bIns="50800" anchor="ctr"/>
          <a:lstStyle/>
          <a:p>
            <a:pPr defTabSz="825500" hangingPunct="0">
              <a:defRPr sz="3200">
                <a:solidFill>
                  <a:srgbClr val="EC662C"/>
                </a:solidFill>
              </a:defRPr>
            </a:pPr>
            <a:endParaRPr sz="3200" kern="0">
              <a:solidFill>
                <a:srgbClr val="EC662C"/>
              </a:solidFill>
              <a:latin typeface="Graphik Light"/>
              <a:sym typeface="Graphik Light"/>
            </a:endParaRPr>
          </a:p>
        </p:txBody>
      </p:sp>
      <p:grpSp>
        <p:nvGrpSpPr>
          <p:cNvPr id="23" name="Group 22">
            <a:extLst>
              <a:ext uri="{FF2B5EF4-FFF2-40B4-BE49-F238E27FC236}">
                <a16:creationId xmlns:a16="http://schemas.microsoft.com/office/drawing/2014/main" id="{C9315E5F-A85C-446C-C275-E2CD2DEE199C}"/>
              </a:ext>
            </a:extLst>
          </p:cNvPr>
          <p:cNvGrpSpPr/>
          <p:nvPr/>
        </p:nvGrpSpPr>
        <p:grpSpPr>
          <a:xfrm>
            <a:off x="8956742" y="1880365"/>
            <a:ext cx="2853556" cy="4011671"/>
            <a:chOff x="8933253" y="1820612"/>
            <a:chExt cx="2853556" cy="4011671"/>
          </a:xfrm>
        </p:grpSpPr>
        <p:sp>
          <p:nvSpPr>
            <p:cNvPr id="17" name="Content Placeholder 4">
              <a:extLst>
                <a:ext uri="{FF2B5EF4-FFF2-40B4-BE49-F238E27FC236}">
                  <a16:creationId xmlns:a16="http://schemas.microsoft.com/office/drawing/2014/main" id="{249F6B6D-D0F0-880A-2CB7-31869A40A02C}"/>
                </a:ext>
              </a:extLst>
            </p:cNvPr>
            <p:cNvSpPr txBox="1">
              <a:spLocks/>
            </p:cNvSpPr>
            <p:nvPr/>
          </p:nvSpPr>
          <p:spPr>
            <a:xfrm>
              <a:off x="8933253" y="1820612"/>
              <a:ext cx="2853556" cy="4011671"/>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hangingPunct="0">
                <a:lnSpc>
                  <a:spcPct val="100000"/>
                </a:lnSpc>
                <a:spcBef>
                  <a:spcPts val="0"/>
                </a:spcBef>
                <a:defRPr/>
              </a:pPr>
              <a:r>
                <a:rPr lang="en-US" sz="2200" dirty="0">
                  <a:solidFill>
                    <a:schemeClr val="bg1"/>
                  </a:solidFill>
                  <a:latin typeface="Barlow Condensed SemiBold" panose="00000706000000000000" pitchFamily="2" charset="0"/>
                  <a:cs typeface="+mn-cs"/>
                </a:rPr>
                <a:t>US$ 68.69 BN</a:t>
              </a:r>
              <a:br>
                <a:rPr kumimoji="0" lang="en-US" sz="1600" b="0" i="0" u="none" strike="noStrike" kern="1200" cap="none" spc="0" normalizeH="0" baseline="0" noProof="0" dirty="0">
                  <a:ln>
                    <a:noFill/>
                  </a:ln>
                  <a:solidFill>
                    <a:schemeClr val="bg1"/>
                  </a:solidFill>
                  <a:effectLst/>
                  <a:uLnTx/>
                  <a:uFillTx/>
                  <a:latin typeface="Barlow Condensed SemiBold" panose="00000706000000000000" pitchFamily="2" charset="0"/>
                  <a:ea typeface="+mn-ea"/>
                  <a:cs typeface="+mn-cs"/>
                </a:rPr>
              </a:br>
              <a:r>
                <a:rPr lang="en-US" dirty="0">
                  <a:solidFill>
                    <a:schemeClr val="bg1"/>
                  </a:solidFill>
                  <a:cs typeface="+mn-cs"/>
                </a:rPr>
                <a:t>Across 382 opportunities in transmission and distribution</a:t>
              </a:r>
            </a:p>
            <a:p>
              <a:pPr lvl="0" hangingPunct="0">
                <a:lnSpc>
                  <a:spcPct val="100000"/>
                </a:lnSpc>
                <a:spcBef>
                  <a:spcPts val="0"/>
                </a:spcBef>
                <a:defRPr/>
              </a:pPr>
              <a:endParaRPr lang="en-US" sz="2200" dirty="0">
                <a:solidFill>
                  <a:schemeClr val="bg1"/>
                </a:solidFill>
                <a:latin typeface="Barlow Condensed SemiBold" panose="00000706000000000000" pitchFamily="2" charset="0"/>
                <a:cs typeface="+mn-cs"/>
              </a:endParaRPr>
            </a:p>
            <a:p>
              <a:pPr lvl="0" hangingPunct="0">
                <a:lnSpc>
                  <a:spcPct val="100000"/>
                </a:lnSpc>
                <a:spcBef>
                  <a:spcPts val="0"/>
                </a:spcBef>
                <a:defRPr/>
              </a:pPr>
              <a:r>
                <a:rPr lang="en-US" sz="2200" dirty="0">
                  <a:solidFill>
                    <a:schemeClr val="bg1"/>
                  </a:solidFill>
                  <a:latin typeface="Barlow Condensed SemiBold" panose="00000706000000000000" pitchFamily="2" charset="0"/>
                  <a:cs typeface="+mn-cs"/>
                </a:rPr>
                <a:t>US$ 342.98 BN</a:t>
              </a:r>
              <a:br>
                <a:rPr kumimoji="0" lang="en-US" sz="1600" b="0" i="0" u="none" strike="noStrike" kern="1200" cap="none" spc="0" normalizeH="0" baseline="0" noProof="0" dirty="0">
                  <a:ln>
                    <a:noFill/>
                  </a:ln>
                  <a:solidFill>
                    <a:schemeClr val="bg1"/>
                  </a:solidFill>
                  <a:effectLst/>
                  <a:uLnTx/>
                  <a:uFillTx/>
                  <a:latin typeface="Barlow Condensed SemiBold" panose="00000706000000000000" pitchFamily="2" charset="0"/>
                  <a:ea typeface="+mn-ea"/>
                  <a:cs typeface="+mn-cs"/>
                </a:rPr>
              </a:br>
              <a:r>
                <a:rPr lang="en-US" dirty="0">
                  <a:solidFill>
                    <a:schemeClr val="bg1"/>
                  </a:solidFill>
                  <a:cs typeface="+mn-cs"/>
                </a:rPr>
                <a:t>Across 638 opportunities in electricity generation</a:t>
              </a:r>
            </a:p>
            <a:p>
              <a:pPr lvl="0" hangingPunct="0">
                <a:lnSpc>
                  <a:spcPct val="100000"/>
                </a:lnSpc>
                <a:spcBef>
                  <a:spcPts val="0"/>
                </a:spcBef>
                <a:defRPr/>
              </a:pPr>
              <a:endParaRPr lang="en-US" sz="2200" dirty="0">
                <a:solidFill>
                  <a:schemeClr val="bg1"/>
                </a:solidFill>
                <a:latin typeface="Barlow Condensed SemiBold" panose="00000706000000000000" pitchFamily="2" charset="0"/>
                <a:cs typeface="+mn-cs"/>
              </a:endParaRPr>
            </a:p>
            <a:p>
              <a:pPr lvl="0" hangingPunct="0">
                <a:lnSpc>
                  <a:spcPct val="100000"/>
                </a:lnSpc>
                <a:spcBef>
                  <a:spcPts val="0"/>
                </a:spcBef>
                <a:defRPr/>
              </a:pPr>
              <a:r>
                <a:rPr lang="en-US" sz="2200" dirty="0">
                  <a:solidFill>
                    <a:schemeClr val="bg1"/>
                  </a:solidFill>
                  <a:latin typeface="Barlow Condensed SemiBold" panose="00000706000000000000" pitchFamily="2" charset="0"/>
                  <a:cs typeface="+mn-cs"/>
                </a:rPr>
                <a:t>US$ 35.14 BN </a:t>
              </a:r>
              <a:br>
                <a:rPr kumimoji="0" lang="en-US" sz="1600" b="0" i="0" u="none" strike="noStrike" kern="1200" cap="none" spc="0" normalizeH="0" baseline="0" noProof="0" dirty="0">
                  <a:ln>
                    <a:noFill/>
                  </a:ln>
                  <a:solidFill>
                    <a:schemeClr val="bg1"/>
                  </a:solidFill>
                  <a:effectLst/>
                  <a:uLnTx/>
                  <a:uFillTx/>
                  <a:latin typeface="Barlow Condensed SemiBold" panose="00000706000000000000" pitchFamily="2" charset="0"/>
                  <a:ea typeface="+mn-ea"/>
                  <a:cs typeface="+mn-cs"/>
                </a:rPr>
              </a:br>
              <a:r>
                <a:rPr lang="en-US" dirty="0">
                  <a:solidFill>
                    <a:schemeClr val="bg1"/>
                  </a:solidFill>
                  <a:cs typeface="+mn-cs"/>
                </a:rPr>
                <a:t>Across 111 opportunities in energy storage</a:t>
              </a:r>
            </a:p>
            <a:p>
              <a:pPr lvl="0" hangingPunct="0">
                <a:lnSpc>
                  <a:spcPct val="100000"/>
                </a:lnSpc>
                <a:spcBef>
                  <a:spcPts val="0"/>
                </a:spcBef>
                <a:defRPr/>
              </a:pPr>
              <a:endParaRPr lang="en-US" sz="2200" dirty="0">
                <a:solidFill>
                  <a:schemeClr val="bg1"/>
                </a:solidFill>
                <a:latin typeface="Barlow Condensed SemiBold" panose="00000706000000000000" pitchFamily="2" charset="0"/>
                <a:cs typeface="+mn-cs"/>
              </a:endParaRPr>
            </a:p>
            <a:p>
              <a:pPr lvl="0" hangingPunct="0">
                <a:lnSpc>
                  <a:spcPct val="100000"/>
                </a:lnSpc>
                <a:spcBef>
                  <a:spcPts val="0"/>
                </a:spcBef>
                <a:defRPr/>
              </a:pPr>
              <a:r>
                <a:rPr lang="en-US" sz="2200" dirty="0">
                  <a:solidFill>
                    <a:schemeClr val="bg1"/>
                  </a:solidFill>
                  <a:latin typeface="Barlow Condensed SemiBold" panose="00000706000000000000" pitchFamily="2" charset="0"/>
                  <a:cs typeface="+mn-cs"/>
                </a:rPr>
                <a:t>US$ 16TN</a:t>
              </a:r>
              <a:br>
                <a:rPr kumimoji="0" lang="en-US" sz="1600" b="0" i="0" u="none" strike="noStrike" kern="1200" cap="none" spc="0" normalizeH="0" baseline="0" noProof="0" dirty="0">
                  <a:ln>
                    <a:noFill/>
                  </a:ln>
                  <a:solidFill>
                    <a:schemeClr val="bg1"/>
                  </a:solidFill>
                  <a:effectLst/>
                  <a:uLnTx/>
                  <a:uFillTx/>
                  <a:latin typeface="Barlow Condensed SemiBold" panose="00000706000000000000" pitchFamily="2" charset="0"/>
                  <a:ea typeface="+mn-ea"/>
                  <a:cs typeface="+mn-cs"/>
                </a:rPr>
              </a:br>
              <a:r>
                <a:rPr kumimoji="0" lang="en-US" sz="1600" b="0" i="0" u="none" strike="noStrike" kern="1200" cap="none" spc="0" normalizeH="0" baseline="0" noProof="0" dirty="0">
                  <a:ln>
                    <a:noFill/>
                  </a:ln>
                  <a:solidFill>
                    <a:schemeClr val="bg1"/>
                  </a:solidFill>
                  <a:effectLst/>
                  <a:uLnTx/>
                  <a:uFillTx/>
                  <a:latin typeface="Arial Nova" panose="020B0504020202020204" pitchFamily="34" charset="0"/>
                  <a:ea typeface="+mn-ea"/>
                  <a:cs typeface="+mn-cs"/>
                </a:rPr>
                <a:t>Energy consumption</a:t>
              </a:r>
              <a:endParaRPr kumimoji="0" lang="en-GB" sz="1600" b="1" i="0" u="none" strike="noStrike" kern="1200" cap="none" spc="0" normalizeH="0" baseline="0" noProof="0" dirty="0">
                <a:ln>
                  <a:noFill/>
                </a:ln>
                <a:solidFill>
                  <a:schemeClr val="bg1"/>
                </a:solidFill>
                <a:effectLst/>
                <a:uLnTx/>
                <a:uFillTx/>
                <a:latin typeface="Arial Nova" panose="020B0504020202020204" pitchFamily="34" charset="0"/>
                <a:ea typeface="+mn-ea"/>
                <a:cs typeface="+mn-cs"/>
              </a:endParaRPr>
            </a:p>
          </p:txBody>
        </p:sp>
        <p:sp>
          <p:nvSpPr>
            <p:cNvPr id="21" name="Straight Connector 5">
              <a:extLst>
                <a:ext uri="{FF2B5EF4-FFF2-40B4-BE49-F238E27FC236}">
                  <a16:creationId xmlns:a16="http://schemas.microsoft.com/office/drawing/2014/main" id="{2D3D5561-9762-FED0-76B6-105ADDF555BE}"/>
                </a:ext>
              </a:extLst>
            </p:cNvPr>
            <p:cNvSpPr/>
            <p:nvPr/>
          </p:nvSpPr>
          <p:spPr>
            <a:xfrm>
              <a:off x="9034151" y="2859447"/>
              <a:ext cx="2651760" cy="0"/>
            </a:xfrm>
            <a:prstGeom prst="line">
              <a:avLst/>
            </a:prstGeom>
            <a:solidFill>
              <a:srgbClr val="00B8FF"/>
            </a:solidFill>
            <a:ln w="19050">
              <a:solidFill>
                <a:srgbClr val="093E5E"/>
              </a:solidFill>
              <a:miter lim="400000"/>
            </a:ln>
          </p:spPr>
          <p:txBody>
            <a:bodyPr lIns="45718" tIns="45718" rIns="45718" bIns="45718"/>
            <a:lstStyle/>
            <a:p>
              <a:pPr marL="219454" indent="-219454" algn="ctr" defTabSz="585215">
                <a:lnSpc>
                  <a:spcPct val="75000"/>
                </a:lnSpc>
                <a:spcBef>
                  <a:spcPts val="800"/>
                </a:spcBef>
                <a:defRPr sz="1900" cap="all">
                  <a:solidFill>
                    <a:srgbClr val="FFFFFF"/>
                  </a:solidFill>
                  <a:latin typeface="Basic Sans"/>
                  <a:ea typeface="Basic Sans"/>
                  <a:cs typeface="Basic Sans"/>
                  <a:sym typeface="Basic Sans"/>
                </a:defRPr>
              </a:pPr>
              <a:endParaRPr>
                <a:ln>
                  <a:solidFill>
                    <a:schemeClr val="bg1"/>
                  </a:solidFill>
                </a:ln>
              </a:endParaRPr>
            </a:p>
          </p:txBody>
        </p:sp>
        <p:sp>
          <p:nvSpPr>
            <p:cNvPr id="4" name="Straight Connector 5">
              <a:extLst>
                <a:ext uri="{FF2B5EF4-FFF2-40B4-BE49-F238E27FC236}">
                  <a16:creationId xmlns:a16="http://schemas.microsoft.com/office/drawing/2014/main" id="{BCC96418-0F2F-FB58-F031-21414A7E285E}"/>
                </a:ext>
              </a:extLst>
            </p:cNvPr>
            <p:cNvSpPr/>
            <p:nvPr/>
          </p:nvSpPr>
          <p:spPr>
            <a:xfrm>
              <a:off x="9034151" y="4018822"/>
              <a:ext cx="2651760" cy="0"/>
            </a:xfrm>
            <a:prstGeom prst="line">
              <a:avLst/>
            </a:prstGeom>
            <a:solidFill>
              <a:srgbClr val="00B8FF"/>
            </a:solidFill>
            <a:ln w="19050">
              <a:solidFill>
                <a:srgbClr val="093E5E"/>
              </a:solidFill>
              <a:miter lim="400000"/>
            </a:ln>
          </p:spPr>
          <p:txBody>
            <a:bodyPr lIns="45718" tIns="45718" rIns="45718" bIns="45718"/>
            <a:lstStyle/>
            <a:p>
              <a:pPr marL="219454" indent="-219454" algn="ctr" defTabSz="585215">
                <a:lnSpc>
                  <a:spcPct val="75000"/>
                </a:lnSpc>
                <a:spcBef>
                  <a:spcPts val="800"/>
                </a:spcBef>
                <a:defRPr sz="1900" cap="all">
                  <a:solidFill>
                    <a:srgbClr val="FFFFFF"/>
                  </a:solidFill>
                  <a:latin typeface="Basic Sans"/>
                  <a:ea typeface="Basic Sans"/>
                  <a:cs typeface="Basic Sans"/>
                  <a:sym typeface="Basic Sans"/>
                </a:defRPr>
              </a:pPr>
              <a:endParaRPr>
                <a:ln>
                  <a:solidFill>
                    <a:schemeClr val="bg1"/>
                  </a:solidFill>
                </a:ln>
              </a:endParaRPr>
            </a:p>
          </p:txBody>
        </p:sp>
        <p:sp>
          <p:nvSpPr>
            <p:cNvPr id="11" name="Straight Connector 5">
              <a:extLst>
                <a:ext uri="{FF2B5EF4-FFF2-40B4-BE49-F238E27FC236}">
                  <a16:creationId xmlns:a16="http://schemas.microsoft.com/office/drawing/2014/main" id="{3091DF73-3F85-5D42-BB48-5FEE8F0499DC}"/>
                </a:ext>
              </a:extLst>
            </p:cNvPr>
            <p:cNvSpPr/>
            <p:nvPr/>
          </p:nvSpPr>
          <p:spPr>
            <a:xfrm>
              <a:off x="9034151" y="5187655"/>
              <a:ext cx="2651760" cy="0"/>
            </a:xfrm>
            <a:prstGeom prst="line">
              <a:avLst/>
            </a:prstGeom>
            <a:solidFill>
              <a:srgbClr val="00B8FF"/>
            </a:solidFill>
            <a:ln w="19050">
              <a:solidFill>
                <a:srgbClr val="093E5E"/>
              </a:solidFill>
              <a:miter lim="400000"/>
            </a:ln>
          </p:spPr>
          <p:txBody>
            <a:bodyPr lIns="45718" tIns="45718" rIns="45718" bIns="45718"/>
            <a:lstStyle/>
            <a:p>
              <a:pPr marL="219454" indent="-219454" algn="ctr" defTabSz="585215">
                <a:lnSpc>
                  <a:spcPct val="75000"/>
                </a:lnSpc>
                <a:spcBef>
                  <a:spcPts val="800"/>
                </a:spcBef>
                <a:defRPr sz="1900" cap="all">
                  <a:solidFill>
                    <a:srgbClr val="FFFFFF"/>
                  </a:solidFill>
                  <a:latin typeface="Basic Sans"/>
                  <a:ea typeface="Basic Sans"/>
                  <a:cs typeface="Basic Sans"/>
                  <a:sym typeface="Basic Sans"/>
                </a:defRPr>
              </a:pPr>
              <a:endParaRPr>
                <a:ln>
                  <a:solidFill>
                    <a:schemeClr val="bg1"/>
                  </a:solidFill>
                </a:ln>
              </a:endParaRPr>
            </a:p>
          </p:txBody>
        </p:sp>
      </p:grpSp>
      <p:pic>
        <p:nvPicPr>
          <p:cNvPr id="24" name="Picture 23" descr="A logo with a black background&#10;&#10;AI-generated content may be incorrect.">
            <a:extLst>
              <a:ext uri="{FF2B5EF4-FFF2-40B4-BE49-F238E27FC236}">
                <a16:creationId xmlns:a16="http://schemas.microsoft.com/office/drawing/2014/main" id="{8EAD45BC-0C17-FD83-C905-CD39FEE55C9C}"/>
              </a:ext>
            </a:extLst>
          </p:cNvPr>
          <p:cNvPicPr>
            <a:picLocks noChangeAspect="1"/>
          </p:cNvPicPr>
          <p:nvPr/>
        </p:nvPicPr>
        <p:blipFill>
          <a:blip r:embed="rId3"/>
          <a:stretch>
            <a:fillRect/>
          </a:stretch>
        </p:blipFill>
        <p:spPr>
          <a:xfrm>
            <a:off x="760483" y="3477962"/>
            <a:ext cx="274320" cy="274320"/>
          </a:xfrm>
          <a:prstGeom prst="rect">
            <a:avLst/>
          </a:prstGeom>
        </p:spPr>
      </p:pic>
      <p:pic>
        <p:nvPicPr>
          <p:cNvPr id="25" name="Picture 24" descr="A logo with a black background&#10;&#10;AI-generated content may be incorrect.">
            <a:extLst>
              <a:ext uri="{FF2B5EF4-FFF2-40B4-BE49-F238E27FC236}">
                <a16:creationId xmlns:a16="http://schemas.microsoft.com/office/drawing/2014/main" id="{F79AF748-4310-1AF9-328D-83D4B5A1D6AD}"/>
              </a:ext>
            </a:extLst>
          </p:cNvPr>
          <p:cNvPicPr>
            <a:picLocks noChangeAspect="1"/>
          </p:cNvPicPr>
          <p:nvPr/>
        </p:nvPicPr>
        <p:blipFill>
          <a:blip r:embed="rId3"/>
          <a:stretch>
            <a:fillRect/>
          </a:stretch>
        </p:blipFill>
        <p:spPr>
          <a:xfrm>
            <a:off x="760483" y="3020856"/>
            <a:ext cx="274320" cy="274320"/>
          </a:xfrm>
          <a:prstGeom prst="rect">
            <a:avLst/>
          </a:prstGeom>
        </p:spPr>
      </p:pic>
      <p:sp>
        <p:nvSpPr>
          <p:cNvPr id="26" name="Content Placeholder 4">
            <a:extLst>
              <a:ext uri="{FF2B5EF4-FFF2-40B4-BE49-F238E27FC236}">
                <a16:creationId xmlns:a16="http://schemas.microsoft.com/office/drawing/2014/main" id="{9AE72258-7656-E5FB-C206-7A8F2A1CB24D}"/>
              </a:ext>
            </a:extLst>
          </p:cNvPr>
          <p:cNvSpPr txBox="1">
            <a:spLocks/>
          </p:cNvSpPr>
          <p:nvPr/>
        </p:nvSpPr>
        <p:spPr>
          <a:xfrm>
            <a:off x="628403" y="2080173"/>
            <a:ext cx="7564935" cy="132601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200" dirty="0">
                <a:solidFill>
                  <a:srgbClr val="4D4D4F"/>
                </a:solidFill>
                <a:cs typeface="+mn-cs"/>
              </a:rPr>
              <a:t>India is firmly on course to become a US$30 trillion economy by 2047, driven by a bold national vision and the transformative Viksit Bharat mission. At the core of this journey is the transformation of India’s electricity sector — a strategic driver of inclusive growth, industrial competitiveness and long-term energy security.</a:t>
            </a:r>
          </a:p>
        </p:txBody>
      </p:sp>
      <p:sp>
        <p:nvSpPr>
          <p:cNvPr id="27" name="Content Placeholder 4">
            <a:extLst>
              <a:ext uri="{FF2B5EF4-FFF2-40B4-BE49-F238E27FC236}">
                <a16:creationId xmlns:a16="http://schemas.microsoft.com/office/drawing/2014/main" id="{BFA44ECD-6FBA-E252-9726-888C6F5D14C9}"/>
              </a:ext>
            </a:extLst>
          </p:cNvPr>
          <p:cNvSpPr txBox="1">
            <a:spLocks/>
          </p:cNvSpPr>
          <p:nvPr/>
        </p:nvSpPr>
        <p:spPr>
          <a:xfrm>
            <a:off x="8956742" y="6360848"/>
            <a:ext cx="2743200" cy="18288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000" i="1" dirty="0">
                <a:solidFill>
                  <a:schemeClr val="bg1"/>
                </a:solidFill>
                <a:cs typeface="+mn-cs"/>
              </a:rPr>
              <a:t>Source: *India Investment Grid (IIG)</a:t>
            </a:r>
          </a:p>
        </p:txBody>
      </p:sp>
    </p:spTree>
    <p:extLst>
      <p:ext uri="{BB962C8B-B14F-4D97-AF65-F5344CB8AC3E}">
        <p14:creationId xmlns:p14="http://schemas.microsoft.com/office/powerpoint/2010/main" val="856961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08DBD-D45A-66E1-7C5F-B8DAD072BC9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97E009D-03B2-3ECA-B3B0-4A8CDC4F4E7F}"/>
              </a:ext>
            </a:extLst>
          </p:cNvPr>
          <p:cNvSpPr>
            <a:spLocks noGrp="1"/>
          </p:cNvSpPr>
          <p:nvPr>
            <p:ph type="body" sz="quarter" idx="10"/>
          </p:nvPr>
        </p:nvSpPr>
        <p:spPr/>
        <p:txBody>
          <a:bodyPr/>
          <a:lstStyle/>
          <a:p>
            <a:r>
              <a:rPr lang="en-US" sz="3000" dirty="0"/>
              <a:t>SHOWCASING THE ENTIRE POWER AND ELECTRICITY </a:t>
            </a:r>
            <a:br>
              <a:rPr lang="en-US" sz="3000" dirty="0"/>
            </a:br>
            <a:r>
              <a:rPr lang="en-US" sz="3000" dirty="0"/>
              <a:t>VALUE CHAIN</a:t>
            </a:r>
          </a:p>
        </p:txBody>
      </p:sp>
      <p:grpSp>
        <p:nvGrpSpPr>
          <p:cNvPr id="97" name="Group 96">
            <a:extLst>
              <a:ext uri="{FF2B5EF4-FFF2-40B4-BE49-F238E27FC236}">
                <a16:creationId xmlns:a16="http://schemas.microsoft.com/office/drawing/2014/main" id="{74B14626-6DC9-AA75-994D-37779B3CEE98}"/>
              </a:ext>
            </a:extLst>
          </p:cNvPr>
          <p:cNvGrpSpPr/>
          <p:nvPr/>
        </p:nvGrpSpPr>
        <p:grpSpPr>
          <a:xfrm>
            <a:off x="97536" y="1231899"/>
            <a:ext cx="2926080" cy="2750135"/>
            <a:chOff x="97536" y="1231899"/>
            <a:chExt cx="2926080" cy="2750135"/>
          </a:xfrm>
        </p:grpSpPr>
        <p:grpSp>
          <p:nvGrpSpPr>
            <p:cNvPr id="96" name="Group 95">
              <a:extLst>
                <a:ext uri="{FF2B5EF4-FFF2-40B4-BE49-F238E27FC236}">
                  <a16:creationId xmlns:a16="http://schemas.microsoft.com/office/drawing/2014/main" id="{6BA3E889-D45C-0BC6-6C86-FF494A5E5771}"/>
                </a:ext>
              </a:extLst>
            </p:cNvPr>
            <p:cNvGrpSpPr/>
            <p:nvPr/>
          </p:nvGrpSpPr>
          <p:grpSpPr>
            <a:xfrm>
              <a:off x="97536" y="2458348"/>
              <a:ext cx="2926080" cy="1523686"/>
              <a:chOff x="97536" y="2458348"/>
              <a:chExt cx="2926080" cy="1523686"/>
            </a:xfrm>
          </p:grpSpPr>
          <p:sp>
            <p:nvSpPr>
              <p:cNvPr id="12" name="Rectangle">
                <a:extLst>
                  <a:ext uri="{FF2B5EF4-FFF2-40B4-BE49-F238E27FC236}">
                    <a16:creationId xmlns:a16="http://schemas.microsoft.com/office/drawing/2014/main" id="{F95A4651-953A-902C-3373-B538A4F9AD2F}"/>
                  </a:ext>
                </a:extLst>
              </p:cNvPr>
              <p:cNvSpPr/>
              <p:nvPr/>
            </p:nvSpPr>
            <p:spPr>
              <a:xfrm>
                <a:off x="97536" y="2458348"/>
                <a:ext cx="2926080" cy="1523686"/>
              </a:xfrm>
              <a:prstGeom prst="rect">
                <a:avLst/>
              </a:prstGeom>
              <a:solidFill>
                <a:srgbClr val="093E5E"/>
              </a:solidFill>
              <a:ln w="12700">
                <a:miter lim="400000"/>
              </a:ln>
            </p:spPr>
            <p:txBody>
              <a:bodyPr lIns="50800" tIns="50800" rIns="50800" bIns="50800" anchor="ctr"/>
              <a:lstStyle/>
              <a:p>
                <a:pPr defTabSz="825500" hangingPunct="0">
                  <a:defRPr sz="3200">
                    <a:solidFill>
                      <a:srgbClr val="EC662C"/>
                    </a:solidFill>
                  </a:defRPr>
                </a:pPr>
                <a:endParaRPr sz="3200" kern="0">
                  <a:solidFill>
                    <a:srgbClr val="EC662C"/>
                  </a:solidFill>
                  <a:latin typeface="Graphik Light"/>
                  <a:sym typeface="Graphik Light"/>
                </a:endParaRPr>
              </a:p>
            </p:txBody>
          </p:sp>
          <p:grpSp>
            <p:nvGrpSpPr>
              <p:cNvPr id="95" name="Group 94">
                <a:extLst>
                  <a:ext uri="{FF2B5EF4-FFF2-40B4-BE49-F238E27FC236}">
                    <a16:creationId xmlns:a16="http://schemas.microsoft.com/office/drawing/2014/main" id="{CF6DCE47-79A1-C83B-3B93-1F14D1B48C84}"/>
                  </a:ext>
                </a:extLst>
              </p:cNvPr>
              <p:cNvGrpSpPr/>
              <p:nvPr/>
            </p:nvGrpSpPr>
            <p:grpSpPr>
              <a:xfrm>
                <a:off x="242522" y="2563667"/>
                <a:ext cx="2636108" cy="1081934"/>
                <a:chOff x="242522" y="2563667"/>
                <a:chExt cx="2636108" cy="1081934"/>
              </a:xfrm>
            </p:grpSpPr>
            <p:sp>
              <p:nvSpPr>
                <p:cNvPr id="18" name="Content Placeholder 4">
                  <a:extLst>
                    <a:ext uri="{FF2B5EF4-FFF2-40B4-BE49-F238E27FC236}">
                      <a16:creationId xmlns:a16="http://schemas.microsoft.com/office/drawing/2014/main" id="{68067F2F-1E9D-E830-34B8-B81D85BF2A0E}"/>
                    </a:ext>
                  </a:extLst>
                </p:cNvPr>
                <p:cNvSpPr txBox="1">
                  <a:spLocks/>
                </p:cNvSpPr>
                <p:nvPr/>
              </p:nvSpPr>
              <p:spPr>
                <a:xfrm>
                  <a:off x="242522" y="2804164"/>
                  <a:ext cx="2636108" cy="841437"/>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000" dirty="0">
                      <a:solidFill>
                        <a:schemeClr val="bg1"/>
                      </a:solidFill>
                      <a:latin typeface="Arial Nova"/>
                      <a:ea typeface="Roboto"/>
                      <a:cs typeface="Arial"/>
                    </a:rPr>
                    <a:t>Manufacturers and solution providers of existing and emerging technologies across turbines, generators, boilers and balance of plant (</a:t>
                  </a:r>
                  <a:r>
                    <a:rPr lang="en-US" sz="1000" dirty="0" err="1">
                      <a:solidFill>
                        <a:schemeClr val="bg1"/>
                      </a:solidFill>
                      <a:latin typeface="Arial Nova"/>
                      <a:ea typeface="Roboto"/>
                      <a:cs typeface="Arial"/>
                    </a:rPr>
                    <a:t>BoP</a:t>
                  </a:r>
                  <a:r>
                    <a:rPr lang="en-US" sz="1000" dirty="0">
                      <a:solidFill>
                        <a:schemeClr val="bg1"/>
                      </a:solidFill>
                      <a:latin typeface="Arial Nova"/>
                      <a:ea typeface="Roboto"/>
                      <a:cs typeface="Arial"/>
                    </a:rPr>
                    <a:t>), solar panels, wind, hydro, nuclear, biomass, hydrogen and other low-carbon energy systems.</a:t>
                  </a:r>
                  <a:endParaRPr lang="en-US" sz="1000" dirty="0">
                    <a:solidFill>
                      <a:schemeClr val="bg1"/>
                    </a:solidFill>
                  </a:endParaRPr>
                </a:p>
              </p:txBody>
            </p:sp>
            <p:sp>
              <p:nvSpPr>
                <p:cNvPr id="19" name="TextBox 18">
                  <a:extLst>
                    <a:ext uri="{FF2B5EF4-FFF2-40B4-BE49-F238E27FC236}">
                      <a16:creationId xmlns:a16="http://schemas.microsoft.com/office/drawing/2014/main" id="{5C9F37B2-F1A8-4AD4-C513-EBBE63A6F7E8}"/>
                    </a:ext>
                  </a:extLst>
                </p:cNvPr>
                <p:cNvSpPr txBox="1"/>
                <p:nvPr/>
              </p:nvSpPr>
              <p:spPr>
                <a:xfrm>
                  <a:off x="242522" y="2563667"/>
                  <a:ext cx="2636108" cy="226574"/>
                </a:xfrm>
                <a:prstGeom prst="rect">
                  <a:avLst/>
                </a:prstGeom>
                <a:noFill/>
              </p:spPr>
              <p:txBody>
                <a:bodyPr wrap="square" lIns="91440" tIns="0" rIns="91440" bIns="0" anchor="t">
                  <a:spAutoFit/>
                </a:bodyPr>
                <a:lstStyle/>
                <a:p>
                  <a:r>
                    <a:rPr lang="en-US" sz="1600" b="1" dirty="0">
                      <a:solidFill>
                        <a:srgbClr val="E84925"/>
                      </a:solidFill>
                      <a:latin typeface="Barlow Condensed Medium"/>
                      <a:ea typeface="Inter" panose="02000503000000020004" pitchFamily="2" charset="0"/>
                    </a:rPr>
                    <a:t>POWER GENERATION TECHNOLOGY</a:t>
                  </a:r>
                </a:p>
              </p:txBody>
            </p:sp>
          </p:grpSp>
        </p:grpSp>
        <p:pic>
          <p:nvPicPr>
            <p:cNvPr id="34" name="Picture 33" descr="A high angle view of several tall red and white chimneys&#10;&#10;AI-generated content may be incorrect.">
              <a:extLst>
                <a:ext uri="{FF2B5EF4-FFF2-40B4-BE49-F238E27FC236}">
                  <a16:creationId xmlns:a16="http://schemas.microsoft.com/office/drawing/2014/main" id="{FAEF8DB2-B590-52D5-5785-C00EB42FF083}"/>
                </a:ext>
              </a:extLst>
            </p:cNvPr>
            <p:cNvPicPr>
              <a:picLocks noChangeAspect="1"/>
            </p:cNvPicPr>
            <p:nvPr/>
          </p:nvPicPr>
          <p:blipFill>
            <a:blip r:embed="rId3"/>
            <a:srcRect t="23148" b="11334"/>
            <a:stretch>
              <a:fillRect/>
            </a:stretch>
          </p:blipFill>
          <p:spPr>
            <a:xfrm>
              <a:off x="97536" y="1231899"/>
              <a:ext cx="2926080" cy="1218845"/>
            </a:xfrm>
            <a:prstGeom prst="rect">
              <a:avLst/>
            </a:prstGeom>
          </p:spPr>
        </p:pic>
      </p:grpSp>
      <p:grpSp>
        <p:nvGrpSpPr>
          <p:cNvPr id="107" name="Group 106">
            <a:extLst>
              <a:ext uri="{FF2B5EF4-FFF2-40B4-BE49-F238E27FC236}">
                <a16:creationId xmlns:a16="http://schemas.microsoft.com/office/drawing/2014/main" id="{752D27F3-0DF0-D62D-107D-FE03F4DDE602}"/>
              </a:ext>
            </a:extLst>
          </p:cNvPr>
          <p:cNvGrpSpPr/>
          <p:nvPr/>
        </p:nvGrpSpPr>
        <p:grpSpPr>
          <a:xfrm>
            <a:off x="6144768" y="1247107"/>
            <a:ext cx="2926080" cy="2750134"/>
            <a:chOff x="6144768" y="1247107"/>
            <a:chExt cx="2926080" cy="2750134"/>
          </a:xfrm>
        </p:grpSpPr>
        <p:grpSp>
          <p:nvGrpSpPr>
            <p:cNvPr id="99" name="Group 98">
              <a:extLst>
                <a:ext uri="{FF2B5EF4-FFF2-40B4-BE49-F238E27FC236}">
                  <a16:creationId xmlns:a16="http://schemas.microsoft.com/office/drawing/2014/main" id="{44DAE11F-D767-3ACE-51BF-9C2AD4435581}"/>
                </a:ext>
              </a:extLst>
            </p:cNvPr>
            <p:cNvGrpSpPr/>
            <p:nvPr/>
          </p:nvGrpSpPr>
          <p:grpSpPr>
            <a:xfrm>
              <a:off x="6144768" y="2473556"/>
              <a:ext cx="2926080" cy="1523685"/>
              <a:chOff x="6144768" y="2473556"/>
              <a:chExt cx="2926080" cy="1523685"/>
            </a:xfrm>
          </p:grpSpPr>
          <p:sp>
            <p:nvSpPr>
              <p:cNvPr id="16" name="Rectangle">
                <a:extLst>
                  <a:ext uri="{FF2B5EF4-FFF2-40B4-BE49-F238E27FC236}">
                    <a16:creationId xmlns:a16="http://schemas.microsoft.com/office/drawing/2014/main" id="{2562B8CC-1173-233A-F540-A06E756D9030}"/>
                  </a:ext>
                </a:extLst>
              </p:cNvPr>
              <p:cNvSpPr/>
              <p:nvPr/>
            </p:nvSpPr>
            <p:spPr>
              <a:xfrm>
                <a:off x="6144768" y="2473556"/>
                <a:ext cx="2926080" cy="1523685"/>
              </a:xfrm>
              <a:prstGeom prst="rect">
                <a:avLst/>
              </a:prstGeom>
              <a:solidFill>
                <a:srgbClr val="093E5E"/>
              </a:solidFill>
              <a:ln w="12700">
                <a:miter lim="400000"/>
              </a:ln>
            </p:spPr>
            <p:txBody>
              <a:bodyPr lIns="50800" tIns="50800" rIns="50800" bIns="50800" anchor="ctr"/>
              <a:lstStyle/>
              <a:p>
                <a:pPr defTabSz="825500" hangingPunct="0">
                  <a:defRPr sz="3200">
                    <a:solidFill>
                      <a:srgbClr val="EC662C"/>
                    </a:solidFill>
                  </a:defRPr>
                </a:pPr>
                <a:endParaRPr sz="3200" kern="0">
                  <a:solidFill>
                    <a:srgbClr val="EC662C"/>
                  </a:solidFill>
                  <a:latin typeface="Graphik Light"/>
                  <a:sym typeface="Graphik Light"/>
                </a:endParaRPr>
              </a:p>
            </p:txBody>
          </p:sp>
          <p:grpSp>
            <p:nvGrpSpPr>
              <p:cNvPr id="98" name="Group 97">
                <a:extLst>
                  <a:ext uri="{FF2B5EF4-FFF2-40B4-BE49-F238E27FC236}">
                    <a16:creationId xmlns:a16="http://schemas.microsoft.com/office/drawing/2014/main" id="{9FC861B2-6CBC-5851-A540-C8D5012D5416}"/>
                  </a:ext>
                </a:extLst>
              </p:cNvPr>
              <p:cNvGrpSpPr/>
              <p:nvPr/>
            </p:nvGrpSpPr>
            <p:grpSpPr>
              <a:xfrm>
                <a:off x="6289754" y="2578875"/>
                <a:ext cx="2636108" cy="1081934"/>
                <a:chOff x="6289754" y="2578875"/>
                <a:chExt cx="2636108" cy="1081934"/>
              </a:xfrm>
            </p:grpSpPr>
            <p:sp>
              <p:nvSpPr>
                <p:cNvPr id="28" name="Content Placeholder 4">
                  <a:extLst>
                    <a:ext uri="{FF2B5EF4-FFF2-40B4-BE49-F238E27FC236}">
                      <a16:creationId xmlns:a16="http://schemas.microsoft.com/office/drawing/2014/main" id="{DDD1FD33-E845-2997-DA14-B96CF3672C18}"/>
                    </a:ext>
                  </a:extLst>
                </p:cNvPr>
                <p:cNvSpPr txBox="1">
                  <a:spLocks/>
                </p:cNvSpPr>
                <p:nvPr/>
              </p:nvSpPr>
              <p:spPr>
                <a:xfrm>
                  <a:off x="6289754" y="2819372"/>
                  <a:ext cx="2636108" cy="841437"/>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000" dirty="0">
                      <a:solidFill>
                        <a:schemeClr val="bg1"/>
                      </a:solidFill>
                      <a:latin typeface="Arial Nova"/>
                      <a:ea typeface="Roboto"/>
                      <a:cs typeface="Arial"/>
                    </a:rPr>
                    <a:t>Suppliers, EPC contractors and solution providers delivering overhead and underground distribution systems, switchgear, earthing, protection and control systems for efficient, reliable and safe power delivery — and more.</a:t>
                  </a:r>
                  <a:endParaRPr lang="en-US" sz="1000" dirty="0">
                    <a:solidFill>
                      <a:schemeClr val="bg1"/>
                    </a:solidFill>
                  </a:endParaRPr>
                </a:p>
              </p:txBody>
            </p:sp>
            <p:sp>
              <p:nvSpPr>
                <p:cNvPr id="29" name="TextBox 28">
                  <a:extLst>
                    <a:ext uri="{FF2B5EF4-FFF2-40B4-BE49-F238E27FC236}">
                      <a16:creationId xmlns:a16="http://schemas.microsoft.com/office/drawing/2014/main" id="{95D5ECC3-CC1F-3C79-99ED-4D450D57B2FD}"/>
                    </a:ext>
                  </a:extLst>
                </p:cNvPr>
                <p:cNvSpPr txBox="1"/>
                <p:nvPr/>
              </p:nvSpPr>
              <p:spPr>
                <a:xfrm>
                  <a:off x="6289754" y="2578875"/>
                  <a:ext cx="2636108" cy="226574"/>
                </a:xfrm>
                <a:prstGeom prst="rect">
                  <a:avLst/>
                </a:prstGeom>
                <a:noFill/>
              </p:spPr>
              <p:txBody>
                <a:bodyPr wrap="square" lIns="91440" tIns="0" rIns="91440" bIns="0">
                  <a:spAutoFit/>
                </a:bodyPr>
                <a:lstStyle/>
                <a:p>
                  <a:r>
                    <a:rPr lang="en-US" sz="1600" b="1" dirty="0">
                      <a:solidFill>
                        <a:srgbClr val="E84925"/>
                      </a:solidFill>
                      <a:latin typeface="Barlow Condensed Medium" panose="00000606000000000000" pitchFamily="2" charset="0"/>
                      <a:ea typeface="Inter" panose="02000503000000020004" pitchFamily="2" charset="0"/>
                    </a:rPr>
                    <a:t>POWER DISTRIBUTION &amp; CONTROL</a:t>
                  </a:r>
                  <a:endParaRPr lang="en-AE" sz="1600" b="1" dirty="0">
                    <a:solidFill>
                      <a:srgbClr val="E84925"/>
                    </a:solidFill>
                    <a:latin typeface="Barlow Condensed Medium" panose="00000606000000000000" pitchFamily="2" charset="0"/>
                    <a:ea typeface="Inter" panose="02000503000000020004" pitchFamily="2" charset="0"/>
                  </a:endParaRPr>
                </a:p>
              </p:txBody>
            </p:sp>
          </p:grpSp>
        </p:grpSp>
        <p:pic>
          <p:nvPicPr>
            <p:cNvPr id="36" name="Picture 35" descr="Close-up of a meter on a wall&#10;&#10;AI-generated content may be incorrect.">
              <a:extLst>
                <a:ext uri="{FF2B5EF4-FFF2-40B4-BE49-F238E27FC236}">
                  <a16:creationId xmlns:a16="http://schemas.microsoft.com/office/drawing/2014/main" id="{A5C598C4-8A6E-F9AC-97B5-3864C1A22404}"/>
                </a:ext>
              </a:extLst>
            </p:cNvPr>
            <p:cNvPicPr>
              <a:picLocks noChangeAspect="1"/>
            </p:cNvPicPr>
            <p:nvPr/>
          </p:nvPicPr>
          <p:blipFill>
            <a:blip r:embed="rId4"/>
            <a:srcRect l="417" t="19754" r="1641" b="15875"/>
            <a:stretch>
              <a:fillRect/>
            </a:stretch>
          </p:blipFill>
          <p:spPr>
            <a:xfrm>
              <a:off x="6144768" y="1247107"/>
              <a:ext cx="2926080" cy="1222680"/>
            </a:xfrm>
            <a:prstGeom prst="rect">
              <a:avLst/>
            </a:prstGeom>
          </p:spPr>
        </p:pic>
      </p:grpSp>
      <p:grpSp>
        <p:nvGrpSpPr>
          <p:cNvPr id="92" name="Group 91">
            <a:extLst>
              <a:ext uri="{FF2B5EF4-FFF2-40B4-BE49-F238E27FC236}">
                <a16:creationId xmlns:a16="http://schemas.microsoft.com/office/drawing/2014/main" id="{F6361ED7-02BF-0127-384F-F6609DCDF4BF}"/>
              </a:ext>
            </a:extLst>
          </p:cNvPr>
          <p:cNvGrpSpPr/>
          <p:nvPr/>
        </p:nvGrpSpPr>
        <p:grpSpPr>
          <a:xfrm>
            <a:off x="9168384" y="1247103"/>
            <a:ext cx="2926080" cy="2750138"/>
            <a:chOff x="9168384" y="1247103"/>
            <a:chExt cx="2926080" cy="2750138"/>
          </a:xfrm>
        </p:grpSpPr>
        <p:grpSp>
          <p:nvGrpSpPr>
            <p:cNvPr id="91" name="Group 90">
              <a:extLst>
                <a:ext uri="{FF2B5EF4-FFF2-40B4-BE49-F238E27FC236}">
                  <a16:creationId xmlns:a16="http://schemas.microsoft.com/office/drawing/2014/main" id="{4134ABFE-F1AE-57D4-EBA3-8220A081F30C}"/>
                </a:ext>
              </a:extLst>
            </p:cNvPr>
            <p:cNvGrpSpPr/>
            <p:nvPr/>
          </p:nvGrpSpPr>
          <p:grpSpPr>
            <a:xfrm>
              <a:off x="9168384" y="2473555"/>
              <a:ext cx="2926080" cy="1523686"/>
              <a:chOff x="9168384" y="2473555"/>
              <a:chExt cx="2926080" cy="1523686"/>
            </a:xfrm>
          </p:grpSpPr>
          <p:sp>
            <p:nvSpPr>
              <p:cNvPr id="30" name="Rectangle">
                <a:extLst>
                  <a:ext uri="{FF2B5EF4-FFF2-40B4-BE49-F238E27FC236}">
                    <a16:creationId xmlns:a16="http://schemas.microsoft.com/office/drawing/2014/main" id="{0A076563-7B13-FAE9-3D4D-E8E5871D017C}"/>
                  </a:ext>
                </a:extLst>
              </p:cNvPr>
              <p:cNvSpPr/>
              <p:nvPr/>
            </p:nvSpPr>
            <p:spPr>
              <a:xfrm>
                <a:off x="9168384" y="2473555"/>
                <a:ext cx="2926080" cy="1523686"/>
              </a:xfrm>
              <a:prstGeom prst="rect">
                <a:avLst/>
              </a:prstGeom>
              <a:solidFill>
                <a:srgbClr val="093E5E"/>
              </a:solidFill>
              <a:ln w="12700">
                <a:miter lim="400000"/>
              </a:ln>
            </p:spPr>
            <p:txBody>
              <a:bodyPr lIns="50800" tIns="50800" rIns="50800" bIns="50800" anchor="ctr"/>
              <a:lstStyle/>
              <a:p>
                <a:pPr defTabSz="825500" hangingPunct="0">
                  <a:defRPr sz="3200">
                    <a:solidFill>
                      <a:srgbClr val="EC662C"/>
                    </a:solidFill>
                  </a:defRPr>
                </a:pPr>
                <a:endParaRPr sz="3200" kern="0">
                  <a:solidFill>
                    <a:srgbClr val="EC662C"/>
                  </a:solidFill>
                  <a:latin typeface="Graphik Light"/>
                  <a:sym typeface="Graphik Light"/>
                </a:endParaRPr>
              </a:p>
            </p:txBody>
          </p:sp>
          <p:grpSp>
            <p:nvGrpSpPr>
              <p:cNvPr id="90" name="Group 89">
                <a:extLst>
                  <a:ext uri="{FF2B5EF4-FFF2-40B4-BE49-F238E27FC236}">
                    <a16:creationId xmlns:a16="http://schemas.microsoft.com/office/drawing/2014/main" id="{1DD76F09-95DF-9E6B-2BEA-C7009B9DD84A}"/>
                  </a:ext>
                </a:extLst>
              </p:cNvPr>
              <p:cNvGrpSpPr/>
              <p:nvPr/>
            </p:nvGrpSpPr>
            <p:grpSpPr>
              <a:xfrm>
                <a:off x="9313370" y="2578875"/>
                <a:ext cx="2636108" cy="1081934"/>
                <a:chOff x="9313370" y="2578875"/>
                <a:chExt cx="2636108" cy="1081934"/>
              </a:xfrm>
            </p:grpSpPr>
            <p:sp>
              <p:nvSpPr>
                <p:cNvPr id="31" name="Content Placeholder 4">
                  <a:extLst>
                    <a:ext uri="{FF2B5EF4-FFF2-40B4-BE49-F238E27FC236}">
                      <a16:creationId xmlns:a16="http://schemas.microsoft.com/office/drawing/2014/main" id="{04225E0E-B44E-79E8-1CE6-3136F4DB67C8}"/>
                    </a:ext>
                  </a:extLst>
                </p:cNvPr>
                <p:cNvSpPr txBox="1">
                  <a:spLocks/>
                </p:cNvSpPr>
                <p:nvPr/>
              </p:nvSpPr>
              <p:spPr>
                <a:xfrm>
                  <a:off x="9313370" y="2819372"/>
                  <a:ext cx="2636108" cy="841437"/>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000" dirty="0">
                      <a:solidFill>
                        <a:schemeClr val="bg1"/>
                      </a:solidFill>
                      <a:latin typeface="Arial Nova"/>
                      <a:ea typeface="Roboto"/>
                      <a:cs typeface="Arial"/>
                    </a:rPr>
                    <a:t>Companies offering battery modules, energy management systems (EMS), power conversion systems (PCS), charging infrastructure and emerging EV ecosystem solutions — supporting grid resilience, backup power and integrated storage applications.</a:t>
                  </a:r>
                  <a:endParaRPr lang="en-US" sz="1000" dirty="0">
                    <a:solidFill>
                      <a:schemeClr val="bg1"/>
                    </a:solidFill>
                  </a:endParaRPr>
                </a:p>
              </p:txBody>
            </p:sp>
            <p:sp>
              <p:nvSpPr>
                <p:cNvPr id="32" name="TextBox 31">
                  <a:extLst>
                    <a:ext uri="{FF2B5EF4-FFF2-40B4-BE49-F238E27FC236}">
                      <a16:creationId xmlns:a16="http://schemas.microsoft.com/office/drawing/2014/main" id="{9AF68704-8059-6112-BF10-E93A3D6E1AF0}"/>
                    </a:ext>
                  </a:extLst>
                </p:cNvPr>
                <p:cNvSpPr txBox="1"/>
                <p:nvPr/>
              </p:nvSpPr>
              <p:spPr>
                <a:xfrm>
                  <a:off x="9313370" y="2578875"/>
                  <a:ext cx="2636108" cy="226574"/>
                </a:xfrm>
                <a:prstGeom prst="rect">
                  <a:avLst/>
                </a:prstGeom>
                <a:noFill/>
              </p:spPr>
              <p:txBody>
                <a:bodyPr wrap="square" lIns="91440" tIns="0" rIns="91440" bIns="0">
                  <a:spAutoFit/>
                </a:bodyPr>
                <a:lstStyle/>
                <a:p>
                  <a:r>
                    <a:rPr lang="en-US" sz="1600" b="1" dirty="0">
                      <a:solidFill>
                        <a:srgbClr val="E84925"/>
                      </a:solidFill>
                      <a:latin typeface="Barlow Condensed Medium" panose="00000606000000000000" pitchFamily="2" charset="0"/>
                      <a:ea typeface="Inter" panose="02000503000000020004" pitchFamily="2" charset="0"/>
                    </a:rPr>
                    <a:t>ENERGY STORAGE &amp; BATTERY TECH</a:t>
                  </a:r>
                  <a:endParaRPr lang="en-AE" sz="1600" b="1" dirty="0">
                    <a:solidFill>
                      <a:srgbClr val="E84925"/>
                    </a:solidFill>
                    <a:latin typeface="Barlow Condensed Medium" panose="00000606000000000000" pitchFamily="2" charset="0"/>
                    <a:ea typeface="Inter" panose="02000503000000020004" pitchFamily="2" charset="0"/>
                  </a:endParaRPr>
                </a:p>
              </p:txBody>
            </p:sp>
          </p:grpSp>
        </p:grpSp>
        <p:pic>
          <p:nvPicPr>
            <p:cNvPr id="40" name="Picture 39" descr="A group of white buildings&#10;&#10;AI-generated content may be incorrect.">
              <a:extLst>
                <a:ext uri="{FF2B5EF4-FFF2-40B4-BE49-F238E27FC236}">
                  <a16:creationId xmlns:a16="http://schemas.microsoft.com/office/drawing/2014/main" id="{374EC699-4719-E7C3-6C8C-A14DC6829604}"/>
                </a:ext>
              </a:extLst>
            </p:cNvPr>
            <p:cNvPicPr>
              <a:picLocks noChangeAspect="1"/>
            </p:cNvPicPr>
            <p:nvPr/>
          </p:nvPicPr>
          <p:blipFill>
            <a:blip r:embed="rId5"/>
            <a:srcRect t="34482"/>
            <a:stretch>
              <a:fillRect/>
            </a:stretch>
          </p:blipFill>
          <p:spPr>
            <a:xfrm>
              <a:off x="9168384" y="1247103"/>
              <a:ext cx="2926080" cy="1218848"/>
            </a:xfrm>
            <a:prstGeom prst="rect">
              <a:avLst/>
            </a:prstGeom>
          </p:spPr>
        </p:pic>
      </p:grpSp>
      <p:grpSp>
        <p:nvGrpSpPr>
          <p:cNvPr id="94" name="Group 93">
            <a:extLst>
              <a:ext uri="{FF2B5EF4-FFF2-40B4-BE49-F238E27FC236}">
                <a16:creationId xmlns:a16="http://schemas.microsoft.com/office/drawing/2014/main" id="{498BE8E9-8E70-879B-04E2-A267866DCAA0}"/>
              </a:ext>
            </a:extLst>
          </p:cNvPr>
          <p:cNvGrpSpPr/>
          <p:nvPr/>
        </p:nvGrpSpPr>
        <p:grpSpPr>
          <a:xfrm>
            <a:off x="3121152" y="2465952"/>
            <a:ext cx="2926080" cy="1523685"/>
            <a:chOff x="3121152" y="2465952"/>
            <a:chExt cx="2926080" cy="1523685"/>
          </a:xfrm>
        </p:grpSpPr>
        <p:sp>
          <p:nvSpPr>
            <p:cNvPr id="15" name="Rectangle">
              <a:extLst>
                <a:ext uri="{FF2B5EF4-FFF2-40B4-BE49-F238E27FC236}">
                  <a16:creationId xmlns:a16="http://schemas.microsoft.com/office/drawing/2014/main" id="{CCEF6818-AB38-2FF5-610C-C533C3220240}"/>
                </a:ext>
              </a:extLst>
            </p:cNvPr>
            <p:cNvSpPr/>
            <p:nvPr/>
          </p:nvSpPr>
          <p:spPr>
            <a:xfrm>
              <a:off x="3121152" y="2465952"/>
              <a:ext cx="2926080" cy="1523685"/>
            </a:xfrm>
            <a:prstGeom prst="rect">
              <a:avLst/>
            </a:prstGeom>
            <a:solidFill>
              <a:srgbClr val="093E5E"/>
            </a:solidFill>
            <a:ln w="12700">
              <a:miter lim="400000"/>
            </a:ln>
          </p:spPr>
          <p:txBody>
            <a:bodyPr lIns="50800" tIns="50800" rIns="50800" bIns="50800" anchor="ctr"/>
            <a:lstStyle/>
            <a:p>
              <a:pPr defTabSz="825500" hangingPunct="0">
                <a:defRPr sz="3200">
                  <a:solidFill>
                    <a:srgbClr val="EC662C"/>
                  </a:solidFill>
                </a:defRPr>
              </a:pPr>
              <a:endParaRPr sz="3200" kern="0">
                <a:solidFill>
                  <a:srgbClr val="EC662C"/>
                </a:solidFill>
                <a:latin typeface="Graphik Light"/>
                <a:sym typeface="Graphik Light"/>
              </a:endParaRPr>
            </a:p>
          </p:txBody>
        </p:sp>
        <p:grpSp>
          <p:nvGrpSpPr>
            <p:cNvPr id="93" name="Group 92">
              <a:extLst>
                <a:ext uri="{FF2B5EF4-FFF2-40B4-BE49-F238E27FC236}">
                  <a16:creationId xmlns:a16="http://schemas.microsoft.com/office/drawing/2014/main" id="{AD11CB94-017F-221D-7008-C4FA1C32FE64}"/>
                </a:ext>
              </a:extLst>
            </p:cNvPr>
            <p:cNvGrpSpPr/>
            <p:nvPr/>
          </p:nvGrpSpPr>
          <p:grpSpPr>
            <a:xfrm>
              <a:off x="3266138" y="2571271"/>
              <a:ext cx="2636108" cy="1081934"/>
              <a:chOff x="3266138" y="2571271"/>
              <a:chExt cx="2636108" cy="1081934"/>
            </a:xfrm>
          </p:grpSpPr>
          <p:sp>
            <p:nvSpPr>
              <p:cNvPr id="20" name="Content Placeholder 4">
                <a:extLst>
                  <a:ext uri="{FF2B5EF4-FFF2-40B4-BE49-F238E27FC236}">
                    <a16:creationId xmlns:a16="http://schemas.microsoft.com/office/drawing/2014/main" id="{0C1B690C-5226-E6D0-42DE-6DE7A97B05C1}"/>
                  </a:ext>
                </a:extLst>
              </p:cNvPr>
              <p:cNvSpPr txBox="1">
                <a:spLocks/>
              </p:cNvSpPr>
              <p:nvPr/>
            </p:nvSpPr>
            <p:spPr>
              <a:xfrm>
                <a:off x="3266138" y="2811768"/>
                <a:ext cx="2636108" cy="841437"/>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000" dirty="0">
                    <a:solidFill>
                      <a:schemeClr val="bg1"/>
                    </a:solidFill>
                    <a:latin typeface="Arial Nova"/>
                    <a:ea typeface="Roboto"/>
                    <a:cs typeface="Arial"/>
                  </a:rPr>
                  <a:t>Suppliers of conductors, transmission towers, substation equipment, circuit breakers, insulators, transformers and panel boards essential to high-voltage transmission and grid reliability.</a:t>
                </a:r>
              </a:p>
            </p:txBody>
          </p:sp>
          <p:sp>
            <p:nvSpPr>
              <p:cNvPr id="22" name="TextBox 21">
                <a:extLst>
                  <a:ext uri="{FF2B5EF4-FFF2-40B4-BE49-F238E27FC236}">
                    <a16:creationId xmlns:a16="http://schemas.microsoft.com/office/drawing/2014/main" id="{E77A6B2A-5913-6FBE-D2ED-70BE4A8FEE4E}"/>
                  </a:ext>
                </a:extLst>
              </p:cNvPr>
              <p:cNvSpPr txBox="1"/>
              <p:nvPr/>
            </p:nvSpPr>
            <p:spPr>
              <a:xfrm>
                <a:off x="3266138" y="2571271"/>
                <a:ext cx="2636108" cy="226574"/>
              </a:xfrm>
              <a:prstGeom prst="rect">
                <a:avLst/>
              </a:prstGeom>
              <a:noFill/>
            </p:spPr>
            <p:txBody>
              <a:bodyPr wrap="square" lIns="91440" tIns="0" rIns="91440" bIns="0">
                <a:spAutoFit/>
              </a:bodyPr>
              <a:lstStyle/>
              <a:p>
                <a:r>
                  <a:rPr lang="en-US" sz="1600" b="1" dirty="0">
                    <a:solidFill>
                      <a:srgbClr val="E84925"/>
                    </a:solidFill>
                    <a:latin typeface="Barlow Condensed Medium" panose="00000606000000000000" pitchFamily="2" charset="0"/>
                    <a:ea typeface="Inter" panose="02000503000000020004" pitchFamily="2" charset="0"/>
                  </a:rPr>
                  <a:t>POWER TRANSMISSION SYSTEMS</a:t>
                </a:r>
              </a:p>
            </p:txBody>
          </p:sp>
        </p:grpSp>
      </p:grpSp>
      <p:pic>
        <p:nvPicPr>
          <p:cNvPr id="46" name="Picture 45" descr="A high voltage power line tower&#10;&#10;AI-generated content may be incorrect.">
            <a:extLst>
              <a:ext uri="{FF2B5EF4-FFF2-40B4-BE49-F238E27FC236}">
                <a16:creationId xmlns:a16="http://schemas.microsoft.com/office/drawing/2014/main" id="{6D2F8C90-5D92-DF3A-35CC-6033DB2045D5}"/>
              </a:ext>
            </a:extLst>
          </p:cNvPr>
          <p:cNvPicPr>
            <a:picLocks noChangeAspect="1"/>
          </p:cNvPicPr>
          <p:nvPr/>
        </p:nvPicPr>
        <p:blipFill>
          <a:blip r:embed="rId6"/>
          <a:srcRect l="4298" t="18607" r="692" b="15875"/>
          <a:stretch>
            <a:fillRect/>
          </a:stretch>
        </p:blipFill>
        <p:spPr>
          <a:xfrm>
            <a:off x="3121152" y="1239503"/>
            <a:ext cx="2926080" cy="1218846"/>
          </a:xfrm>
          <a:prstGeom prst="rect">
            <a:avLst/>
          </a:prstGeom>
        </p:spPr>
      </p:pic>
      <p:grpSp>
        <p:nvGrpSpPr>
          <p:cNvPr id="100" name="Group 99">
            <a:extLst>
              <a:ext uri="{FF2B5EF4-FFF2-40B4-BE49-F238E27FC236}">
                <a16:creationId xmlns:a16="http://schemas.microsoft.com/office/drawing/2014/main" id="{91A831ED-239E-B877-CE4F-BCDDF404A7D4}"/>
              </a:ext>
            </a:extLst>
          </p:cNvPr>
          <p:cNvGrpSpPr/>
          <p:nvPr/>
        </p:nvGrpSpPr>
        <p:grpSpPr>
          <a:xfrm>
            <a:off x="97536" y="4199037"/>
            <a:ext cx="2926080" cy="2658963"/>
            <a:chOff x="97536" y="4167437"/>
            <a:chExt cx="2926080" cy="2658963"/>
          </a:xfrm>
        </p:grpSpPr>
        <p:sp>
          <p:nvSpPr>
            <p:cNvPr id="61" name="Rectangle">
              <a:extLst>
                <a:ext uri="{FF2B5EF4-FFF2-40B4-BE49-F238E27FC236}">
                  <a16:creationId xmlns:a16="http://schemas.microsoft.com/office/drawing/2014/main" id="{606890DF-C5D6-72C5-025A-1CD78CB886FA}"/>
                </a:ext>
              </a:extLst>
            </p:cNvPr>
            <p:cNvSpPr/>
            <p:nvPr/>
          </p:nvSpPr>
          <p:spPr>
            <a:xfrm>
              <a:off x="97536" y="5299352"/>
              <a:ext cx="2926080" cy="1527048"/>
            </a:xfrm>
            <a:prstGeom prst="rect">
              <a:avLst/>
            </a:prstGeom>
            <a:solidFill>
              <a:srgbClr val="093E5E"/>
            </a:solidFill>
            <a:ln w="12700">
              <a:miter lim="400000"/>
            </a:ln>
          </p:spPr>
          <p:txBody>
            <a:bodyPr lIns="50800" tIns="50800" rIns="50800" bIns="50800" anchor="ctr"/>
            <a:lstStyle/>
            <a:p>
              <a:pPr defTabSz="825500" hangingPunct="0">
                <a:defRPr sz="3200">
                  <a:solidFill>
                    <a:srgbClr val="EC662C"/>
                  </a:solidFill>
                </a:defRPr>
              </a:pPr>
              <a:endParaRPr sz="3200" kern="0">
                <a:solidFill>
                  <a:srgbClr val="EC662C"/>
                </a:solidFill>
                <a:latin typeface="Graphik Light"/>
                <a:sym typeface="Graphik Light"/>
              </a:endParaRPr>
            </a:p>
          </p:txBody>
        </p:sp>
        <p:grpSp>
          <p:nvGrpSpPr>
            <p:cNvPr id="89" name="Group 88">
              <a:extLst>
                <a:ext uri="{FF2B5EF4-FFF2-40B4-BE49-F238E27FC236}">
                  <a16:creationId xmlns:a16="http://schemas.microsoft.com/office/drawing/2014/main" id="{BC6AC872-399A-8EDE-1623-DED7A04190DC}"/>
                </a:ext>
              </a:extLst>
            </p:cNvPr>
            <p:cNvGrpSpPr/>
            <p:nvPr/>
          </p:nvGrpSpPr>
          <p:grpSpPr>
            <a:xfrm>
              <a:off x="242522" y="5396555"/>
              <a:ext cx="2636108" cy="1007324"/>
              <a:chOff x="242522" y="5396555"/>
              <a:chExt cx="2636108" cy="1007324"/>
            </a:xfrm>
          </p:grpSpPr>
          <p:sp>
            <p:nvSpPr>
              <p:cNvPr id="63" name="Content Placeholder 4">
                <a:extLst>
                  <a:ext uri="{FF2B5EF4-FFF2-40B4-BE49-F238E27FC236}">
                    <a16:creationId xmlns:a16="http://schemas.microsoft.com/office/drawing/2014/main" id="{F278C2E2-5004-4815-5A05-A1831DF78ADD}"/>
                  </a:ext>
                </a:extLst>
              </p:cNvPr>
              <p:cNvSpPr txBox="1">
                <a:spLocks/>
              </p:cNvSpPr>
              <p:nvPr/>
            </p:nvSpPr>
            <p:spPr>
              <a:xfrm>
                <a:off x="242522" y="5627299"/>
                <a:ext cx="2636108" cy="776580"/>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000" dirty="0">
                    <a:solidFill>
                      <a:schemeClr val="bg1"/>
                    </a:solidFill>
                    <a:latin typeface="Arial Nova"/>
                    <a:ea typeface="Roboto"/>
                    <a:cs typeface="Arial"/>
                  </a:rPr>
                  <a:t>Manufacturers and solution providers offering advanced technologies, AI-driven platforms, efficient smart home systems and interconnected appliances that </a:t>
                </a:r>
                <a:r>
                  <a:rPr lang="en-US" sz="1000" dirty="0" err="1">
                    <a:solidFill>
                      <a:schemeClr val="bg1"/>
                    </a:solidFill>
                    <a:latin typeface="Arial Nova"/>
                    <a:ea typeface="Roboto"/>
                    <a:cs typeface="Arial"/>
                  </a:rPr>
                  <a:t>optimise</a:t>
                </a:r>
                <a:r>
                  <a:rPr lang="en-US" sz="1000" dirty="0">
                    <a:solidFill>
                      <a:schemeClr val="bg1"/>
                    </a:solidFill>
                    <a:latin typeface="Arial Nova"/>
                    <a:ea typeface="Roboto"/>
                    <a:cs typeface="Arial"/>
                  </a:rPr>
                  <a:t> electricity use and enable a smarter, more connected power ecosystem.</a:t>
                </a:r>
                <a:endParaRPr lang="en-US" sz="1000" dirty="0">
                  <a:solidFill>
                    <a:schemeClr val="bg1"/>
                  </a:solidFill>
                </a:endParaRPr>
              </a:p>
            </p:txBody>
          </p:sp>
          <p:sp>
            <p:nvSpPr>
              <p:cNvPr id="64" name="TextBox 63">
                <a:extLst>
                  <a:ext uri="{FF2B5EF4-FFF2-40B4-BE49-F238E27FC236}">
                    <a16:creationId xmlns:a16="http://schemas.microsoft.com/office/drawing/2014/main" id="{4AE22085-6614-01E9-C0D0-10ED862642D1}"/>
                  </a:ext>
                </a:extLst>
              </p:cNvPr>
              <p:cNvSpPr txBox="1"/>
              <p:nvPr/>
            </p:nvSpPr>
            <p:spPr>
              <a:xfrm>
                <a:off x="242522" y="5396555"/>
                <a:ext cx="2636108" cy="246221"/>
              </a:xfrm>
              <a:prstGeom prst="rect">
                <a:avLst/>
              </a:prstGeom>
              <a:noFill/>
            </p:spPr>
            <p:txBody>
              <a:bodyPr wrap="square" lIns="91440" tIns="0" rIns="91440" bIns="0" anchor="t">
                <a:spAutoFit/>
              </a:bodyPr>
              <a:lstStyle/>
              <a:p>
                <a:r>
                  <a:rPr lang="en-US" sz="1600" b="1" dirty="0">
                    <a:solidFill>
                      <a:srgbClr val="E84925"/>
                    </a:solidFill>
                    <a:latin typeface="Barlow Condensed Medium"/>
                    <a:ea typeface="Inter" panose="02000503000000020004" pitchFamily="2" charset="0"/>
                  </a:rPr>
                  <a:t>ENERGY EFFICIENCY SOLUTIONS</a:t>
                </a:r>
              </a:p>
            </p:txBody>
          </p:sp>
        </p:grpSp>
        <p:pic>
          <p:nvPicPr>
            <p:cNvPr id="60" name="Picture 59">
              <a:extLst>
                <a:ext uri="{FF2B5EF4-FFF2-40B4-BE49-F238E27FC236}">
                  <a16:creationId xmlns:a16="http://schemas.microsoft.com/office/drawing/2014/main" id="{C961B351-B0A7-2817-80DD-5001C22E9F0A}"/>
                </a:ext>
              </a:extLst>
            </p:cNvPr>
            <p:cNvPicPr>
              <a:picLocks noChangeAspect="1"/>
            </p:cNvPicPr>
            <p:nvPr/>
          </p:nvPicPr>
          <p:blipFill>
            <a:blip r:embed="rId7"/>
            <a:srcRect t="10361" b="31735"/>
            <a:stretch>
              <a:fillRect/>
            </a:stretch>
          </p:blipFill>
          <p:spPr>
            <a:xfrm>
              <a:off x="97536" y="4167437"/>
              <a:ext cx="2926080" cy="1124898"/>
            </a:xfrm>
            <a:prstGeom prst="rect">
              <a:avLst/>
            </a:prstGeom>
          </p:spPr>
        </p:pic>
      </p:grpSp>
      <p:grpSp>
        <p:nvGrpSpPr>
          <p:cNvPr id="105" name="Group 104">
            <a:extLst>
              <a:ext uri="{FF2B5EF4-FFF2-40B4-BE49-F238E27FC236}">
                <a16:creationId xmlns:a16="http://schemas.microsoft.com/office/drawing/2014/main" id="{AAECA37C-1FD6-DC21-7A59-52780D33DC8C}"/>
              </a:ext>
            </a:extLst>
          </p:cNvPr>
          <p:cNvGrpSpPr/>
          <p:nvPr/>
        </p:nvGrpSpPr>
        <p:grpSpPr>
          <a:xfrm>
            <a:off x="6144768" y="4199036"/>
            <a:ext cx="2926080" cy="2658964"/>
            <a:chOff x="6144768" y="4081045"/>
            <a:chExt cx="2926080" cy="2658964"/>
          </a:xfrm>
        </p:grpSpPr>
        <p:sp>
          <p:nvSpPr>
            <p:cNvPr id="68" name="Rectangle">
              <a:extLst>
                <a:ext uri="{FF2B5EF4-FFF2-40B4-BE49-F238E27FC236}">
                  <a16:creationId xmlns:a16="http://schemas.microsoft.com/office/drawing/2014/main" id="{47CC8ABB-7EE3-B069-8EEB-6A6E913D4CAA}"/>
                </a:ext>
              </a:extLst>
            </p:cNvPr>
            <p:cNvSpPr/>
            <p:nvPr/>
          </p:nvSpPr>
          <p:spPr>
            <a:xfrm>
              <a:off x="6144768" y="5212961"/>
              <a:ext cx="2926080" cy="1527048"/>
            </a:xfrm>
            <a:prstGeom prst="rect">
              <a:avLst/>
            </a:prstGeom>
            <a:solidFill>
              <a:srgbClr val="093E5E"/>
            </a:solidFill>
            <a:ln w="12700">
              <a:miter lim="400000"/>
            </a:ln>
          </p:spPr>
          <p:txBody>
            <a:bodyPr lIns="50800" tIns="50800" rIns="50800" bIns="50800" anchor="ctr"/>
            <a:lstStyle/>
            <a:p>
              <a:pPr defTabSz="825500" hangingPunct="0">
                <a:defRPr sz="3200">
                  <a:solidFill>
                    <a:srgbClr val="EC662C"/>
                  </a:solidFill>
                </a:defRPr>
              </a:pPr>
              <a:endParaRPr sz="3200" kern="0">
                <a:solidFill>
                  <a:srgbClr val="EC662C"/>
                </a:solidFill>
                <a:latin typeface="Graphik Light"/>
                <a:sym typeface="Graphik Light"/>
              </a:endParaRPr>
            </a:p>
          </p:txBody>
        </p:sp>
        <p:grpSp>
          <p:nvGrpSpPr>
            <p:cNvPr id="102" name="Group 101">
              <a:extLst>
                <a:ext uri="{FF2B5EF4-FFF2-40B4-BE49-F238E27FC236}">
                  <a16:creationId xmlns:a16="http://schemas.microsoft.com/office/drawing/2014/main" id="{FE386922-30F8-30C8-5127-B27825442F6A}"/>
                </a:ext>
              </a:extLst>
            </p:cNvPr>
            <p:cNvGrpSpPr/>
            <p:nvPr/>
          </p:nvGrpSpPr>
          <p:grpSpPr>
            <a:xfrm>
              <a:off x="6144768" y="4081045"/>
              <a:ext cx="2926080" cy="2221234"/>
              <a:chOff x="6144768" y="4182645"/>
              <a:chExt cx="2926080" cy="2221234"/>
            </a:xfrm>
          </p:grpSpPr>
          <p:grpSp>
            <p:nvGrpSpPr>
              <p:cNvPr id="88" name="Group 87">
                <a:extLst>
                  <a:ext uri="{FF2B5EF4-FFF2-40B4-BE49-F238E27FC236}">
                    <a16:creationId xmlns:a16="http://schemas.microsoft.com/office/drawing/2014/main" id="{1A5B0928-C5B3-61A2-A2B2-3877D37F8169}"/>
                  </a:ext>
                </a:extLst>
              </p:cNvPr>
              <p:cNvGrpSpPr/>
              <p:nvPr/>
            </p:nvGrpSpPr>
            <p:grpSpPr>
              <a:xfrm>
                <a:off x="6289754" y="5396555"/>
                <a:ext cx="2636108" cy="1007324"/>
                <a:chOff x="6289754" y="5396555"/>
                <a:chExt cx="2636108" cy="1007324"/>
              </a:xfrm>
            </p:grpSpPr>
            <p:sp>
              <p:nvSpPr>
                <p:cNvPr id="70" name="Content Placeholder 4">
                  <a:extLst>
                    <a:ext uri="{FF2B5EF4-FFF2-40B4-BE49-F238E27FC236}">
                      <a16:creationId xmlns:a16="http://schemas.microsoft.com/office/drawing/2014/main" id="{62ABDFEF-4261-498B-1DA4-0FF3CFC43225}"/>
                    </a:ext>
                  </a:extLst>
                </p:cNvPr>
                <p:cNvSpPr txBox="1">
                  <a:spLocks/>
                </p:cNvSpPr>
                <p:nvPr/>
              </p:nvSpPr>
              <p:spPr>
                <a:xfrm>
                  <a:off x="6289754" y="5627299"/>
                  <a:ext cx="2636108" cy="776580"/>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000" dirty="0">
                      <a:solidFill>
                        <a:schemeClr val="bg1"/>
                      </a:solidFill>
                      <a:latin typeface="Arial Nova"/>
                      <a:ea typeface="Roboto"/>
                      <a:cs typeface="Arial"/>
                    </a:rPr>
                    <a:t>Firms advancing the clean power transition through solar technologies including PV, thermal and CSP, wind components, bioenergy systems, green hydrogen, green chemicals, green mobility and other low-carbon solutions enabling scalable, resilient electricity generation.</a:t>
                  </a:r>
                  <a:endParaRPr lang="en-US" sz="1000" dirty="0">
                    <a:solidFill>
                      <a:schemeClr val="bg1"/>
                    </a:solidFill>
                  </a:endParaRPr>
                </a:p>
              </p:txBody>
            </p:sp>
            <p:sp>
              <p:nvSpPr>
                <p:cNvPr id="71" name="TextBox 70">
                  <a:extLst>
                    <a:ext uri="{FF2B5EF4-FFF2-40B4-BE49-F238E27FC236}">
                      <a16:creationId xmlns:a16="http://schemas.microsoft.com/office/drawing/2014/main" id="{5D39B0F8-A51E-CDA0-35D8-93CC3D57BA9E}"/>
                    </a:ext>
                  </a:extLst>
                </p:cNvPr>
                <p:cNvSpPr txBox="1"/>
                <p:nvPr/>
              </p:nvSpPr>
              <p:spPr>
                <a:xfrm>
                  <a:off x="6289754" y="5396555"/>
                  <a:ext cx="2636108" cy="246221"/>
                </a:xfrm>
                <a:prstGeom prst="rect">
                  <a:avLst/>
                </a:prstGeom>
                <a:noFill/>
              </p:spPr>
              <p:txBody>
                <a:bodyPr wrap="square" lIns="91440" tIns="0" rIns="91440" bIns="0">
                  <a:spAutoFit/>
                </a:bodyPr>
                <a:lstStyle/>
                <a:p>
                  <a:r>
                    <a:rPr lang="en-US" sz="1600" b="1" dirty="0">
                      <a:solidFill>
                        <a:srgbClr val="E84925"/>
                      </a:solidFill>
                      <a:latin typeface="Barlow Condensed Medium" panose="00000606000000000000" pitchFamily="2" charset="0"/>
                      <a:ea typeface="Inter" panose="02000503000000020004" pitchFamily="2" charset="0"/>
                    </a:rPr>
                    <a:t>RENEWABLE &amp; CLEAN ENERGY</a:t>
                  </a:r>
                  <a:endParaRPr lang="en-AE" sz="1600" b="1" dirty="0">
                    <a:solidFill>
                      <a:srgbClr val="E84925"/>
                    </a:solidFill>
                    <a:latin typeface="Barlow Condensed Medium" panose="00000606000000000000" pitchFamily="2" charset="0"/>
                    <a:ea typeface="Inter" panose="02000503000000020004" pitchFamily="2" charset="0"/>
                  </a:endParaRPr>
                </a:p>
              </p:txBody>
            </p:sp>
          </p:grpSp>
          <p:pic>
            <p:nvPicPr>
              <p:cNvPr id="67" name="Picture 66">
                <a:extLst>
                  <a:ext uri="{FF2B5EF4-FFF2-40B4-BE49-F238E27FC236}">
                    <a16:creationId xmlns:a16="http://schemas.microsoft.com/office/drawing/2014/main" id="{DEE400B7-6653-66D7-7D73-3E247ACB87D6}"/>
                  </a:ext>
                </a:extLst>
              </p:cNvPr>
              <p:cNvPicPr>
                <a:picLocks noChangeAspect="1"/>
              </p:cNvPicPr>
              <p:nvPr/>
            </p:nvPicPr>
            <p:blipFill>
              <a:blip r:embed="rId8"/>
              <a:srcRect t="20957" b="20957"/>
              <a:stretch/>
            </p:blipFill>
            <p:spPr>
              <a:xfrm>
                <a:off x="6144768" y="4182645"/>
                <a:ext cx="2926080" cy="1128438"/>
              </a:xfrm>
              <a:prstGeom prst="rect">
                <a:avLst/>
              </a:prstGeom>
            </p:spPr>
          </p:pic>
        </p:grpSp>
      </p:grpSp>
      <p:grpSp>
        <p:nvGrpSpPr>
          <p:cNvPr id="106" name="Group 105">
            <a:extLst>
              <a:ext uri="{FF2B5EF4-FFF2-40B4-BE49-F238E27FC236}">
                <a16:creationId xmlns:a16="http://schemas.microsoft.com/office/drawing/2014/main" id="{1A3F3458-C3DD-720B-DB89-E124C8A1F21A}"/>
              </a:ext>
            </a:extLst>
          </p:cNvPr>
          <p:cNvGrpSpPr/>
          <p:nvPr/>
        </p:nvGrpSpPr>
        <p:grpSpPr>
          <a:xfrm>
            <a:off x="9168384" y="4199032"/>
            <a:ext cx="2926080" cy="2658968"/>
            <a:chOff x="9168384" y="4081041"/>
            <a:chExt cx="2926080" cy="2658968"/>
          </a:xfrm>
        </p:grpSpPr>
        <p:sp>
          <p:nvSpPr>
            <p:cNvPr id="75" name="Rectangle">
              <a:extLst>
                <a:ext uri="{FF2B5EF4-FFF2-40B4-BE49-F238E27FC236}">
                  <a16:creationId xmlns:a16="http://schemas.microsoft.com/office/drawing/2014/main" id="{A18A1E09-CB07-E589-232D-792D89D00500}"/>
                </a:ext>
              </a:extLst>
            </p:cNvPr>
            <p:cNvSpPr/>
            <p:nvPr/>
          </p:nvSpPr>
          <p:spPr>
            <a:xfrm>
              <a:off x="9168384" y="5212961"/>
              <a:ext cx="2926080" cy="1527048"/>
            </a:xfrm>
            <a:prstGeom prst="rect">
              <a:avLst/>
            </a:prstGeom>
            <a:solidFill>
              <a:srgbClr val="093E5E"/>
            </a:solidFill>
            <a:ln w="12700">
              <a:miter lim="400000"/>
            </a:ln>
          </p:spPr>
          <p:txBody>
            <a:bodyPr lIns="50800" tIns="50800" rIns="50800" bIns="50800" anchor="ctr"/>
            <a:lstStyle/>
            <a:p>
              <a:pPr defTabSz="825500" hangingPunct="0">
                <a:defRPr sz="3200">
                  <a:solidFill>
                    <a:srgbClr val="EC662C"/>
                  </a:solidFill>
                </a:defRPr>
              </a:pPr>
              <a:endParaRPr sz="3200" kern="0">
                <a:solidFill>
                  <a:srgbClr val="EC662C"/>
                </a:solidFill>
                <a:latin typeface="Graphik Light"/>
                <a:sym typeface="Graphik Light"/>
              </a:endParaRPr>
            </a:p>
          </p:txBody>
        </p:sp>
        <p:grpSp>
          <p:nvGrpSpPr>
            <p:cNvPr id="103" name="Group 102">
              <a:extLst>
                <a:ext uri="{FF2B5EF4-FFF2-40B4-BE49-F238E27FC236}">
                  <a16:creationId xmlns:a16="http://schemas.microsoft.com/office/drawing/2014/main" id="{569D9267-2A30-7FF5-EBA3-7CC83704BB90}"/>
                </a:ext>
              </a:extLst>
            </p:cNvPr>
            <p:cNvGrpSpPr/>
            <p:nvPr/>
          </p:nvGrpSpPr>
          <p:grpSpPr>
            <a:xfrm>
              <a:off x="9168384" y="4081041"/>
              <a:ext cx="2926080" cy="2221238"/>
              <a:chOff x="9168384" y="4182641"/>
              <a:chExt cx="2926080" cy="2221238"/>
            </a:xfrm>
          </p:grpSpPr>
          <p:grpSp>
            <p:nvGrpSpPr>
              <p:cNvPr id="87" name="Group 86">
                <a:extLst>
                  <a:ext uri="{FF2B5EF4-FFF2-40B4-BE49-F238E27FC236}">
                    <a16:creationId xmlns:a16="http://schemas.microsoft.com/office/drawing/2014/main" id="{2E266CD6-FDF3-22E7-EC54-3BF0085035BF}"/>
                  </a:ext>
                </a:extLst>
              </p:cNvPr>
              <p:cNvGrpSpPr/>
              <p:nvPr/>
            </p:nvGrpSpPr>
            <p:grpSpPr>
              <a:xfrm>
                <a:off x="9313370" y="5396555"/>
                <a:ext cx="2636108" cy="1007324"/>
                <a:chOff x="9313370" y="5396555"/>
                <a:chExt cx="2636108" cy="1007324"/>
              </a:xfrm>
            </p:grpSpPr>
            <p:sp>
              <p:nvSpPr>
                <p:cNvPr id="77" name="Content Placeholder 4">
                  <a:extLst>
                    <a:ext uri="{FF2B5EF4-FFF2-40B4-BE49-F238E27FC236}">
                      <a16:creationId xmlns:a16="http://schemas.microsoft.com/office/drawing/2014/main" id="{135D17F7-B306-62BE-B481-A00B8B413FA7}"/>
                    </a:ext>
                  </a:extLst>
                </p:cNvPr>
                <p:cNvSpPr txBox="1">
                  <a:spLocks/>
                </p:cNvSpPr>
                <p:nvPr/>
              </p:nvSpPr>
              <p:spPr>
                <a:xfrm>
                  <a:off x="9313370" y="5627299"/>
                  <a:ext cx="2636108" cy="776580"/>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000" dirty="0">
                      <a:solidFill>
                        <a:schemeClr val="bg1"/>
                      </a:solidFill>
                      <a:latin typeface="Arial Nova"/>
                      <a:ea typeface="Roboto"/>
                      <a:cs typeface="Arial"/>
                    </a:rPr>
                    <a:t>Startups, R&amp;D </a:t>
                  </a:r>
                  <a:r>
                    <a:rPr lang="en-US" sz="1000" dirty="0" err="1">
                      <a:solidFill>
                        <a:schemeClr val="bg1"/>
                      </a:solidFill>
                      <a:latin typeface="Arial Nova"/>
                      <a:ea typeface="Roboto"/>
                      <a:cs typeface="Arial"/>
                    </a:rPr>
                    <a:t>centres</a:t>
                  </a:r>
                  <a:r>
                    <a:rPr lang="en-US" sz="1000" dirty="0">
                      <a:solidFill>
                        <a:schemeClr val="bg1"/>
                      </a:solidFill>
                      <a:latin typeface="Arial Nova"/>
                      <a:ea typeface="Roboto"/>
                      <a:cs typeface="Arial"/>
                    </a:rPr>
                    <a:t>, digital platforms and enablers introducing breakthrough technologies, bold ideas and next-generation electricity solutions shaping the future of power — and beyond.</a:t>
                  </a:r>
                  <a:endParaRPr lang="en-US" sz="1000" dirty="0">
                    <a:solidFill>
                      <a:schemeClr val="bg1"/>
                    </a:solidFill>
                  </a:endParaRPr>
                </a:p>
              </p:txBody>
            </p:sp>
            <p:sp>
              <p:nvSpPr>
                <p:cNvPr id="78" name="TextBox 77">
                  <a:extLst>
                    <a:ext uri="{FF2B5EF4-FFF2-40B4-BE49-F238E27FC236}">
                      <a16:creationId xmlns:a16="http://schemas.microsoft.com/office/drawing/2014/main" id="{826D8C52-6B29-EB09-199F-B306E73AAF8A}"/>
                    </a:ext>
                  </a:extLst>
                </p:cNvPr>
                <p:cNvSpPr txBox="1"/>
                <p:nvPr/>
              </p:nvSpPr>
              <p:spPr>
                <a:xfrm>
                  <a:off x="9313370" y="5396555"/>
                  <a:ext cx="2636108" cy="246221"/>
                </a:xfrm>
                <a:prstGeom prst="rect">
                  <a:avLst/>
                </a:prstGeom>
                <a:noFill/>
              </p:spPr>
              <p:txBody>
                <a:bodyPr wrap="square" lIns="91440" tIns="0" rIns="91440" bIns="0">
                  <a:spAutoFit/>
                </a:bodyPr>
                <a:lstStyle/>
                <a:p>
                  <a:r>
                    <a:rPr lang="en-US" sz="1600" b="1" dirty="0">
                      <a:solidFill>
                        <a:srgbClr val="E84925"/>
                      </a:solidFill>
                      <a:latin typeface="Barlow Condensed Medium" panose="00000606000000000000" pitchFamily="2" charset="0"/>
                      <a:ea typeface="Inter" panose="02000503000000020004" pitchFamily="2" charset="0"/>
                    </a:rPr>
                    <a:t>POWER STARTUPS &amp; INNOVATION</a:t>
                  </a:r>
                  <a:endParaRPr lang="en-AE" sz="1600" b="1" dirty="0">
                    <a:solidFill>
                      <a:srgbClr val="E84925"/>
                    </a:solidFill>
                    <a:latin typeface="Barlow Condensed Medium" panose="00000606000000000000" pitchFamily="2" charset="0"/>
                    <a:ea typeface="Inter" panose="02000503000000020004" pitchFamily="2" charset="0"/>
                  </a:endParaRPr>
                </a:p>
              </p:txBody>
            </p:sp>
          </p:grpSp>
          <p:pic>
            <p:nvPicPr>
              <p:cNvPr id="74" name="Picture 73">
                <a:extLst>
                  <a:ext uri="{FF2B5EF4-FFF2-40B4-BE49-F238E27FC236}">
                    <a16:creationId xmlns:a16="http://schemas.microsoft.com/office/drawing/2014/main" id="{6C9989B8-393D-84B2-ABB1-8E368822884D}"/>
                  </a:ext>
                </a:extLst>
              </p:cNvPr>
              <p:cNvPicPr>
                <a:picLocks noChangeAspect="1"/>
              </p:cNvPicPr>
              <p:nvPr/>
            </p:nvPicPr>
            <p:blipFill>
              <a:blip r:embed="rId9"/>
              <a:srcRect t="40673" b="1423"/>
              <a:stretch>
                <a:fillRect/>
              </a:stretch>
            </p:blipFill>
            <p:spPr>
              <a:xfrm>
                <a:off x="9168384" y="4182641"/>
                <a:ext cx="2926080" cy="1124901"/>
              </a:xfrm>
              <a:prstGeom prst="rect">
                <a:avLst/>
              </a:prstGeom>
            </p:spPr>
          </p:pic>
        </p:grpSp>
      </p:grpSp>
      <p:grpSp>
        <p:nvGrpSpPr>
          <p:cNvPr id="104" name="Group 103">
            <a:extLst>
              <a:ext uri="{FF2B5EF4-FFF2-40B4-BE49-F238E27FC236}">
                <a16:creationId xmlns:a16="http://schemas.microsoft.com/office/drawing/2014/main" id="{4EBA80E4-7A5D-532C-3D87-8095795921D7}"/>
              </a:ext>
            </a:extLst>
          </p:cNvPr>
          <p:cNvGrpSpPr/>
          <p:nvPr/>
        </p:nvGrpSpPr>
        <p:grpSpPr>
          <a:xfrm>
            <a:off x="3121152" y="4199036"/>
            <a:ext cx="2926080" cy="2658964"/>
            <a:chOff x="3121152" y="4073441"/>
            <a:chExt cx="2926080" cy="2658964"/>
          </a:xfrm>
        </p:grpSpPr>
        <p:sp>
          <p:nvSpPr>
            <p:cNvPr id="82" name="Rectangle">
              <a:extLst>
                <a:ext uri="{FF2B5EF4-FFF2-40B4-BE49-F238E27FC236}">
                  <a16:creationId xmlns:a16="http://schemas.microsoft.com/office/drawing/2014/main" id="{6D7BCAFB-EF3B-FDC9-7A7A-FFBA068D28E7}"/>
                </a:ext>
              </a:extLst>
            </p:cNvPr>
            <p:cNvSpPr/>
            <p:nvPr/>
          </p:nvSpPr>
          <p:spPr>
            <a:xfrm>
              <a:off x="3121152" y="5205357"/>
              <a:ext cx="2926080" cy="1527048"/>
            </a:xfrm>
            <a:prstGeom prst="rect">
              <a:avLst/>
            </a:prstGeom>
            <a:solidFill>
              <a:srgbClr val="093E5E"/>
            </a:solidFill>
            <a:ln w="12700">
              <a:miter lim="400000"/>
            </a:ln>
          </p:spPr>
          <p:txBody>
            <a:bodyPr lIns="50800" tIns="50800" rIns="50800" bIns="50800" anchor="ctr"/>
            <a:lstStyle/>
            <a:p>
              <a:pPr defTabSz="825500" hangingPunct="0">
                <a:defRPr sz="3200">
                  <a:solidFill>
                    <a:srgbClr val="EC662C"/>
                  </a:solidFill>
                </a:defRPr>
              </a:pPr>
              <a:endParaRPr sz="3200" kern="0">
                <a:solidFill>
                  <a:srgbClr val="EC662C"/>
                </a:solidFill>
                <a:latin typeface="Graphik Light"/>
                <a:sym typeface="Graphik Light"/>
              </a:endParaRPr>
            </a:p>
          </p:txBody>
        </p:sp>
        <p:grpSp>
          <p:nvGrpSpPr>
            <p:cNvPr id="101" name="Group 100">
              <a:extLst>
                <a:ext uri="{FF2B5EF4-FFF2-40B4-BE49-F238E27FC236}">
                  <a16:creationId xmlns:a16="http://schemas.microsoft.com/office/drawing/2014/main" id="{0FA770DE-948C-2AB3-CB1C-A464F2D13631}"/>
                </a:ext>
              </a:extLst>
            </p:cNvPr>
            <p:cNvGrpSpPr/>
            <p:nvPr/>
          </p:nvGrpSpPr>
          <p:grpSpPr>
            <a:xfrm>
              <a:off x="3121152" y="4073441"/>
              <a:ext cx="2926080" cy="2228838"/>
              <a:chOff x="3121152" y="4175041"/>
              <a:chExt cx="2926080" cy="2228838"/>
            </a:xfrm>
          </p:grpSpPr>
          <p:grpSp>
            <p:nvGrpSpPr>
              <p:cNvPr id="86" name="Group 85">
                <a:extLst>
                  <a:ext uri="{FF2B5EF4-FFF2-40B4-BE49-F238E27FC236}">
                    <a16:creationId xmlns:a16="http://schemas.microsoft.com/office/drawing/2014/main" id="{17163036-D410-D227-37AA-E480756AF8B6}"/>
                  </a:ext>
                </a:extLst>
              </p:cNvPr>
              <p:cNvGrpSpPr/>
              <p:nvPr/>
            </p:nvGrpSpPr>
            <p:grpSpPr>
              <a:xfrm>
                <a:off x="3266138" y="5396555"/>
                <a:ext cx="2636108" cy="1007324"/>
                <a:chOff x="3266138" y="5396555"/>
                <a:chExt cx="2636108" cy="1007324"/>
              </a:xfrm>
            </p:grpSpPr>
            <p:sp>
              <p:nvSpPr>
                <p:cNvPr id="84" name="Content Placeholder 4">
                  <a:extLst>
                    <a:ext uri="{FF2B5EF4-FFF2-40B4-BE49-F238E27FC236}">
                      <a16:creationId xmlns:a16="http://schemas.microsoft.com/office/drawing/2014/main" id="{A3099A52-C79C-3888-470A-849893DC9042}"/>
                    </a:ext>
                  </a:extLst>
                </p:cNvPr>
                <p:cNvSpPr txBox="1">
                  <a:spLocks/>
                </p:cNvSpPr>
                <p:nvPr/>
              </p:nvSpPr>
              <p:spPr>
                <a:xfrm>
                  <a:off x="3266138" y="5627299"/>
                  <a:ext cx="2636108" cy="776580"/>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000" dirty="0">
                      <a:solidFill>
                        <a:schemeClr val="bg1"/>
                      </a:solidFill>
                      <a:latin typeface="Arial Nova"/>
                      <a:ea typeface="Roboto"/>
                      <a:cs typeface="Arial"/>
                    </a:rPr>
                    <a:t>Innovators delivering smart meters, digital twins, IoT platforms, SCADA systems, AI and machine learning-based forecasting tools, data analytics, cybersecurity and other advanced digital solutions powering a smarter, connected and resilient electricity ecosystem.</a:t>
                  </a:r>
                </a:p>
              </p:txBody>
            </p:sp>
            <p:sp>
              <p:nvSpPr>
                <p:cNvPr id="85" name="TextBox 84">
                  <a:extLst>
                    <a:ext uri="{FF2B5EF4-FFF2-40B4-BE49-F238E27FC236}">
                      <a16:creationId xmlns:a16="http://schemas.microsoft.com/office/drawing/2014/main" id="{33017E2C-3BE7-C6B1-0F5F-5186C39448DD}"/>
                    </a:ext>
                  </a:extLst>
                </p:cNvPr>
                <p:cNvSpPr txBox="1"/>
                <p:nvPr/>
              </p:nvSpPr>
              <p:spPr>
                <a:xfrm>
                  <a:off x="3266138" y="5396555"/>
                  <a:ext cx="2636108" cy="246221"/>
                </a:xfrm>
                <a:prstGeom prst="rect">
                  <a:avLst/>
                </a:prstGeom>
                <a:noFill/>
              </p:spPr>
              <p:txBody>
                <a:bodyPr wrap="square" lIns="91440" tIns="0" rIns="91440" bIns="0">
                  <a:spAutoFit/>
                </a:bodyPr>
                <a:lstStyle/>
                <a:p>
                  <a:r>
                    <a:rPr lang="en-US" sz="1600" b="1" dirty="0">
                      <a:solidFill>
                        <a:srgbClr val="E84925"/>
                      </a:solidFill>
                      <a:latin typeface="Barlow Condensed Medium" panose="00000606000000000000" pitchFamily="2" charset="0"/>
                      <a:ea typeface="Inter" panose="02000503000000020004" pitchFamily="2" charset="0"/>
                    </a:rPr>
                    <a:t>DIGITAL SOLUTIONS</a:t>
                  </a:r>
                </a:p>
              </p:txBody>
            </p:sp>
          </p:grpSp>
          <p:pic>
            <p:nvPicPr>
              <p:cNvPr id="81" name="Picture 80">
                <a:extLst>
                  <a:ext uri="{FF2B5EF4-FFF2-40B4-BE49-F238E27FC236}">
                    <a16:creationId xmlns:a16="http://schemas.microsoft.com/office/drawing/2014/main" id="{00D823FC-DC6A-A5A6-B9C7-D98B5D010F00}"/>
                  </a:ext>
                </a:extLst>
              </p:cNvPr>
              <p:cNvPicPr>
                <a:picLocks noChangeAspect="1"/>
              </p:cNvPicPr>
              <p:nvPr/>
            </p:nvPicPr>
            <p:blipFill>
              <a:blip r:embed="rId10"/>
              <a:srcRect t="21048" b="21048"/>
              <a:stretch/>
            </p:blipFill>
            <p:spPr>
              <a:xfrm>
                <a:off x="3121152" y="4175041"/>
                <a:ext cx="2926080" cy="1124899"/>
              </a:xfrm>
              <a:prstGeom prst="rect">
                <a:avLst/>
              </a:prstGeom>
            </p:spPr>
          </p:pic>
        </p:grpSp>
      </p:grpSp>
    </p:spTree>
    <p:extLst>
      <p:ext uri="{BB962C8B-B14F-4D97-AF65-F5344CB8AC3E}">
        <p14:creationId xmlns:p14="http://schemas.microsoft.com/office/powerpoint/2010/main" val="51086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6FB1B-9EC4-8306-B1BB-F9A0F40767A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B96D323-55BE-085D-EB2D-649B4FBD6E70}"/>
              </a:ext>
            </a:extLst>
          </p:cNvPr>
          <p:cNvSpPr>
            <a:spLocks noGrp="1"/>
          </p:cNvSpPr>
          <p:nvPr>
            <p:ph type="body" sz="quarter" idx="10"/>
          </p:nvPr>
        </p:nvSpPr>
        <p:spPr/>
        <p:txBody>
          <a:bodyPr/>
          <a:lstStyle/>
          <a:p>
            <a:r>
              <a:rPr lang="en-US"/>
              <a:t>VENUE MAP</a:t>
            </a:r>
          </a:p>
        </p:txBody>
      </p:sp>
      <p:sp>
        <p:nvSpPr>
          <p:cNvPr id="4" name="Content Placeholder 4">
            <a:extLst>
              <a:ext uri="{FF2B5EF4-FFF2-40B4-BE49-F238E27FC236}">
                <a16:creationId xmlns:a16="http://schemas.microsoft.com/office/drawing/2014/main" id="{1DD6A74A-C4CF-2A99-E1CF-38EE433B1BBE}"/>
              </a:ext>
            </a:extLst>
          </p:cNvPr>
          <p:cNvSpPr txBox="1">
            <a:spLocks/>
          </p:cNvSpPr>
          <p:nvPr/>
        </p:nvSpPr>
        <p:spPr>
          <a:xfrm>
            <a:off x="628403" y="1381760"/>
            <a:ext cx="10582141" cy="126619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a:solidFill>
                  <a:srgbClr val="4D4D4F"/>
                </a:solidFill>
                <a:cs typeface="+mn-cs"/>
              </a:rPr>
              <a:t>Set within the state-of-the-art </a:t>
            </a:r>
            <a:r>
              <a:rPr lang="en-US" sz="1500" err="1">
                <a:solidFill>
                  <a:srgbClr val="4D4D4F"/>
                </a:solidFill>
                <a:cs typeface="+mn-cs"/>
              </a:rPr>
              <a:t>Yashobhoomi</a:t>
            </a:r>
            <a:r>
              <a:rPr lang="en-US" sz="1500">
                <a:solidFill>
                  <a:srgbClr val="4D4D4F"/>
                </a:solidFill>
                <a:cs typeface="+mn-cs"/>
              </a:rPr>
              <a:t> exhibition and conference </a:t>
            </a:r>
            <a:r>
              <a:rPr lang="en-US" sz="1500" err="1">
                <a:solidFill>
                  <a:srgbClr val="4D4D4F"/>
                </a:solidFill>
                <a:cs typeface="+mn-cs"/>
              </a:rPr>
              <a:t>centre</a:t>
            </a:r>
            <a:r>
              <a:rPr lang="en-US" sz="1500">
                <a:solidFill>
                  <a:srgbClr val="4D4D4F"/>
                </a:solidFill>
                <a:cs typeface="+mn-cs"/>
              </a:rPr>
              <a:t> in New Delhi, the Bharat Electricity Summit will showcase 60,000 sqm of exhibition space across Halls 1 and 2, offering an expansive platform for industry participation. </a:t>
            </a:r>
          </a:p>
          <a:p>
            <a:r>
              <a:rPr lang="en-US" sz="1500">
                <a:solidFill>
                  <a:srgbClr val="4D4D4F"/>
                </a:solidFill>
                <a:cs typeface="+mn-cs"/>
              </a:rPr>
              <a:t>The exhibition layout has been carefully curated to </a:t>
            </a:r>
            <a:r>
              <a:rPr lang="en-US" sz="1500" err="1">
                <a:solidFill>
                  <a:srgbClr val="4D4D4F"/>
                </a:solidFill>
                <a:cs typeface="+mn-cs"/>
              </a:rPr>
              <a:t>optimise</a:t>
            </a:r>
            <a:r>
              <a:rPr lang="en-US" sz="1500">
                <a:solidFill>
                  <a:srgbClr val="4D4D4F"/>
                </a:solidFill>
                <a:cs typeface="+mn-cs"/>
              </a:rPr>
              <a:t> visitor flow, enhance exhibitor visibility and create an immersive environment where companies can showcase their technologies, forge partnerships, and engage with key decision-makers from across the power and electricity value chain.</a:t>
            </a:r>
          </a:p>
        </p:txBody>
      </p:sp>
      <p:pic>
        <p:nvPicPr>
          <p:cNvPr id="3" name="Picture 2" descr="A computer keyboard with a pool&#10;&#10;AI-generated content may be incorrect.">
            <a:extLst>
              <a:ext uri="{FF2B5EF4-FFF2-40B4-BE49-F238E27FC236}">
                <a16:creationId xmlns:a16="http://schemas.microsoft.com/office/drawing/2014/main" id="{AEFFB470-E604-EF53-9FFD-0F292F13FD15}"/>
              </a:ext>
            </a:extLst>
          </p:cNvPr>
          <p:cNvPicPr>
            <a:picLocks noChangeAspect="1"/>
          </p:cNvPicPr>
          <p:nvPr/>
        </p:nvPicPr>
        <p:blipFill>
          <a:blip r:embed="rId3"/>
          <a:srcRect l="5140" t="9753" r="2221" b="4725"/>
          <a:stretch>
            <a:fillRect/>
          </a:stretch>
        </p:blipFill>
        <p:spPr>
          <a:xfrm>
            <a:off x="2109209" y="2647950"/>
            <a:ext cx="7973582" cy="3980815"/>
          </a:xfrm>
          <a:prstGeom prst="rect">
            <a:avLst/>
          </a:prstGeom>
        </p:spPr>
      </p:pic>
    </p:spTree>
    <p:extLst>
      <p:ext uri="{BB962C8B-B14F-4D97-AF65-F5344CB8AC3E}">
        <p14:creationId xmlns:p14="http://schemas.microsoft.com/office/powerpoint/2010/main" val="3907935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E77C6-A1EB-A4D2-ED7C-24A497984D4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D174BA2-CC60-1CF3-DEBE-9844B87BBFE2}"/>
              </a:ext>
            </a:extLst>
          </p:cNvPr>
          <p:cNvSpPr>
            <a:spLocks noGrp="1"/>
          </p:cNvSpPr>
          <p:nvPr>
            <p:ph type="body" sz="quarter" idx="10"/>
          </p:nvPr>
        </p:nvSpPr>
        <p:spPr/>
        <p:txBody>
          <a:bodyPr/>
          <a:lstStyle/>
          <a:p>
            <a:r>
              <a:rPr lang="en-US" dirty="0"/>
              <a:t>WHY EXHBIT</a:t>
            </a:r>
          </a:p>
        </p:txBody>
      </p:sp>
      <p:sp>
        <p:nvSpPr>
          <p:cNvPr id="14" name="Rectangle">
            <a:extLst>
              <a:ext uri="{FF2B5EF4-FFF2-40B4-BE49-F238E27FC236}">
                <a16:creationId xmlns:a16="http://schemas.microsoft.com/office/drawing/2014/main" id="{264F5BB4-B897-71ED-4D29-1B521174427E}"/>
              </a:ext>
            </a:extLst>
          </p:cNvPr>
          <p:cNvSpPr/>
          <p:nvPr/>
        </p:nvSpPr>
        <p:spPr>
          <a:xfrm>
            <a:off x="8575040" y="1381760"/>
            <a:ext cx="3616960" cy="5476240"/>
          </a:xfrm>
          <a:prstGeom prst="rect">
            <a:avLst/>
          </a:prstGeom>
          <a:solidFill>
            <a:srgbClr val="E84925"/>
          </a:solidFill>
          <a:ln w="12700">
            <a:miter lim="400000"/>
          </a:ln>
        </p:spPr>
        <p:txBody>
          <a:bodyPr lIns="50800" tIns="50800" rIns="50800" bIns="50800" anchor="ctr"/>
          <a:lstStyle/>
          <a:p>
            <a:pPr defTabSz="825500" hangingPunct="0">
              <a:defRPr sz="3200">
                <a:solidFill>
                  <a:srgbClr val="EC662C"/>
                </a:solidFill>
              </a:defRPr>
            </a:pPr>
            <a:endParaRPr sz="3200" kern="0">
              <a:solidFill>
                <a:srgbClr val="EC662C"/>
              </a:solidFill>
              <a:latin typeface="Graphik Light"/>
              <a:sym typeface="Graphik Light"/>
            </a:endParaRPr>
          </a:p>
        </p:txBody>
      </p:sp>
      <p:sp>
        <p:nvSpPr>
          <p:cNvPr id="17" name="Content Placeholder 4">
            <a:extLst>
              <a:ext uri="{FF2B5EF4-FFF2-40B4-BE49-F238E27FC236}">
                <a16:creationId xmlns:a16="http://schemas.microsoft.com/office/drawing/2014/main" id="{66DFA750-619D-3D5B-7CB6-65B03D21FCE3}"/>
              </a:ext>
            </a:extLst>
          </p:cNvPr>
          <p:cNvSpPr txBox="1">
            <a:spLocks/>
          </p:cNvSpPr>
          <p:nvPr/>
        </p:nvSpPr>
        <p:spPr>
          <a:xfrm>
            <a:off x="8956742" y="1880365"/>
            <a:ext cx="2853556" cy="4011671"/>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hangingPunct="0">
              <a:lnSpc>
                <a:spcPct val="100000"/>
              </a:lnSpc>
              <a:spcBef>
                <a:spcPts val="0"/>
              </a:spcBef>
              <a:defRPr/>
            </a:pPr>
            <a:r>
              <a:rPr lang="en-US" sz="2200" dirty="0">
                <a:solidFill>
                  <a:schemeClr val="bg1"/>
                </a:solidFill>
                <a:latin typeface="Barlow Condensed SemiBold" panose="00000706000000000000" pitchFamily="2" charset="0"/>
                <a:cs typeface="+mn-cs"/>
              </a:rPr>
              <a:t>JOIN A COUNTRY PAVILION</a:t>
            </a:r>
          </a:p>
          <a:p>
            <a:pPr lvl="0" hangingPunct="0">
              <a:lnSpc>
                <a:spcPct val="100000"/>
              </a:lnSpc>
              <a:spcBef>
                <a:spcPts val="0"/>
              </a:spcBef>
              <a:defRPr/>
            </a:pPr>
            <a:br>
              <a:rPr kumimoji="0" lang="en-US" sz="1600" b="0" i="0" u="none" strike="noStrike" kern="1200" cap="none" spc="0" normalizeH="0" baseline="0" noProof="0" dirty="0">
                <a:ln>
                  <a:noFill/>
                </a:ln>
                <a:solidFill>
                  <a:schemeClr val="bg1"/>
                </a:solidFill>
                <a:effectLst/>
                <a:uLnTx/>
                <a:uFillTx/>
                <a:latin typeface="Barlow Condensed SemiBold" panose="00000706000000000000" pitchFamily="2" charset="0"/>
                <a:ea typeface="+mn-ea"/>
                <a:cs typeface="+mn-cs"/>
              </a:rPr>
            </a:br>
            <a:r>
              <a:rPr lang="en-US" dirty="0">
                <a:solidFill>
                  <a:schemeClr val="bg1"/>
                </a:solidFill>
                <a:cs typeface="+mn-cs"/>
              </a:rPr>
              <a:t>Showcase your national capabilities on a global stage. Exhibiting within a Country Pavilion elevates your visibility, strengthens bilateral trade links and connects you with Indian buyers seeking trusted international partners. Ideal for trade bodies, government delegations and export focused suppliers.</a:t>
            </a:r>
            <a:endParaRPr kumimoji="0" lang="en-GB" sz="1600" b="1" i="0" u="none" strike="noStrike" kern="1200" cap="none" spc="0" normalizeH="0" baseline="0" noProof="0" dirty="0">
              <a:ln>
                <a:noFill/>
              </a:ln>
              <a:solidFill>
                <a:schemeClr val="bg1"/>
              </a:solidFill>
              <a:effectLst/>
              <a:uLnTx/>
              <a:uFillTx/>
              <a:latin typeface="Arial Nova" panose="020B0504020202020204" pitchFamily="34" charset="0"/>
              <a:ea typeface="+mn-ea"/>
              <a:cs typeface="+mn-cs"/>
            </a:endParaRPr>
          </a:p>
        </p:txBody>
      </p:sp>
      <p:sp>
        <p:nvSpPr>
          <p:cNvPr id="26" name="Content Placeholder 4">
            <a:extLst>
              <a:ext uri="{FF2B5EF4-FFF2-40B4-BE49-F238E27FC236}">
                <a16:creationId xmlns:a16="http://schemas.microsoft.com/office/drawing/2014/main" id="{92F035EE-4475-0190-89E2-53A93308CC2D}"/>
              </a:ext>
            </a:extLst>
          </p:cNvPr>
          <p:cNvSpPr txBox="1">
            <a:spLocks/>
          </p:cNvSpPr>
          <p:nvPr/>
        </p:nvSpPr>
        <p:spPr>
          <a:xfrm>
            <a:off x="628403" y="1381760"/>
            <a:ext cx="7564935" cy="81542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dirty="0">
                <a:solidFill>
                  <a:srgbClr val="4D4D4F"/>
                </a:solidFill>
                <a:cs typeface="+mn-cs"/>
              </a:rPr>
              <a:t>Position your brand at the forefront of global electricity transformation. Here’s why industry leaders from around the world choose to exhibit at Bharat Electricity Summit 2026.</a:t>
            </a:r>
          </a:p>
        </p:txBody>
      </p:sp>
      <p:graphicFrame>
        <p:nvGraphicFramePr>
          <p:cNvPr id="30" name="Table 29">
            <a:extLst>
              <a:ext uri="{FF2B5EF4-FFF2-40B4-BE49-F238E27FC236}">
                <a16:creationId xmlns:a16="http://schemas.microsoft.com/office/drawing/2014/main" id="{6953B925-12A4-AFD5-3D5F-7D53A76E759E}"/>
              </a:ext>
            </a:extLst>
          </p:cNvPr>
          <p:cNvGraphicFramePr>
            <a:graphicFrameLocks noGrp="1"/>
          </p:cNvGraphicFramePr>
          <p:nvPr>
            <p:extLst>
              <p:ext uri="{D42A27DB-BD31-4B8C-83A1-F6EECF244321}">
                <p14:modId xmlns:p14="http://schemas.microsoft.com/office/powerpoint/2010/main" val="713227419"/>
              </p:ext>
            </p:extLst>
          </p:nvPr>
        </p:nvGraphicFramePr>
        <p:xfrm>
          <a:off x="667330" y="2435859"/>
          <a:ext cx="7526008" cy="4106265"/>
        </p:xfrm>
        <a:graphic>
          <a:graphicData uri="http://schemas.openxmlformats.org/drawingml/2006/table">
            <a:tbl>
              <a:tblPr firstRow="1" bandRow="1">
                <a:tableStyleId>{2D5ABB26-0587-4C30-8999-92F81FD0307C}</a:tableStyleId>
              </a:tblPr>
              <a:tblGrid>
                <a:gridCol w="639317">
                  <a:extLst>
                    <a:ext uri="{9D8B030D-6E8A-4147-A177-3AD203B41FA5}">
                      <a16:colId xmlns:a16="http://schemas.microsoft.com/office/drawing/2014/main" val="1273292145"/>
                    </a:ext>
                  </a:extLst>
                </a:gridCol>
                <a:gridCol w="6886691">
                  <a:extLst>
                    <a:ext uri="{9D8B030D-6E8A-4147-A177-3AD203B41FA5}">
                      <a16:colId xmlns:a16="http://schemas.microsoft.com/office/drawing/2014/main" val="930988391"/>
                    </a:ext>
                  </a:extLst>
                </a:gridCol>
              </a:tblGrid>
              <a:tr h="821253">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endParaRPr kumimoji="0" lang="en-US" sz="11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endParaRPr>
                    </a:p>
                  </a:txBody>
                  <a:tcPr anchor="ctr">
                    <a:lnT w="12700" cap="flat" cmpd="sng" algn="ctr">
                      <a:noFill/>
                      <a:prstDash val="solid"/>
                      <a:round/>
                      <a:headEnd type="none" w="med" len="med"/>
                      <a:tailEnd type="none" w="med" len="med"/>
                    </a:lnT>
                    <a:lnB w="12700" cap="flat" cmpd="sng" algn="ctr">
                      <a:solidFill>
                        <a:srgbClr val="E84A2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r>
                        <a:rPr kumimoji="0" lang="en-US" sz="1800" b="0" i="0" u="none" strike="noStrike" kern="1200" cap="none" spc="0" normalizeH="0" baseline="0" noProof="0" dirty="0">
                          <a:ln>
                            <a:noFill/>
                          </a:ln>
                          <a:solidFill>
                            <a:srgbClr val="E84925"/>
                          </a:solidFill>
                          <a:effectLst/>
                          <a:uLnTx/>
                          <a:uFillTx/>
                          <a:latin typeface="Barlow Condensed SemiBold" panose="00000706000000000000" pitchFamily="2" charset="0"/>
                          <a:ea typeface="+mn-ea"/>
                          <a:cs typeface="+mn-cs"/>
                        </a:rPr>
                        <a:t>ACCESS DECISION-MAKERS</a:t>
                      </a:r>
                    </a:p>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rPr>
                        <a:t>Engage with global policymakers, procurement heads and public and private sector buyers driving electricity strategies across India and international markets.</a:t>
                      </a:r>
                    </a:p>
                  </a:txBody>
                  <a:tcPr anchor="ctr">
                    <a:lnT w="12700" cap="flat" cmpd="sng" algn="ctr">
                      <a:noFill/>
                      <a:prstDash val="solid"/>
                      <a:round/>
                      <a:headEnd type="none" w="med" len="med"/>
                      <a:tailEnd type="none" w="med" len="med"/>
                    </a:lnT>
                    <a:lnB w="12700" cap="flat" cmpd="sng" algn="ctr">
                      <a:solidFill>
                        <a:srgbClr val="E84A26"/>
                      </a:solidFill>
                      <a:prstDash val="solid"/>
                      <a:round/>
                      <a:headEnd type="none" w="med" len="med"/>
                      <a:tailEnd type="none" w="med" len="med"/>
                    </a:lnB>
                  </a:tcPr>
                </a:tc>
                <a:extLst>
                  <a:ext uri="{0D108BD9-81ED-4DB2-BD59-A6C34878D82A}">
                    <a16:rowId xmlns:a16="http://schemas.microsoft.com/office/drawing/2014/main" val="2522030808"/>
                  </a:ext>
                </a:extLst>
              </a:tr>
              <a:tr h="821253">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endParaRPr kumimoji="0" lang="en-US" sz="11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endParaRPr>
                    </a:p>
                  </a:txBody>
                  <a:tcPr anchor="ctr">
                    <a:lnT w="12700" cap="flat" cmpd="sng" algn="ctr">
                      <a:solidFill>
                        <a:srgbClr val="E84A26"/>
                      </a:solidFill>
                      <a:prstDash val="solid"/>
                      <a:round/>
                      <a:headEnd type="none" w="med" len="med"/>
                      <a:tailEnd type="none" w="med" len="med"/>
                    </a:lnT>
                    <a:lnB w="12700" cap="flat" cmpd="sng" algn="ctr">
                      <a:solidFill>
                        <a:srgbClr val="E84A2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r>
                        <a:rPr kumimoji="0" lang="en-US" sz="1800" b="0" i="0" u="none" strike="noStrike" kern="1200" cap="none" spc="0" normalizeH="0" baseline="0" noProof="0" dirty="0">
                          <a:ln>
                            <a:noFill/>
                          </a:ln>
                          <a:solidFill>
                            <a:srgbClr val="E84925"/>
                          </a:solidFill>
                          <a:effectLst/>
                          <a:uLnTx/>
                          <a:uFillTx/>
                          <a:latin typeface="Barlow Condensed SemiBold" panose="00000706000000000000" pitchFamily="2" charset="0"/>
                          <a:ea typeface="+mn-ea"/>
                          <a:cs typeface="+mn-cs"/>
                        </a:rPr>
                        <a:t>SHOWCASE INNOVATION</a:t>
                      </a:r>
                    </a:p>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rPr>
                        <a:t>Position your products and services as critical enablers of secure, sustainable and scalable electricity systems.</a:t>
                      </a:r>
                    </a:p>
                  </a:txBody>
                  <a:tcPr anchor="ctr">
                    <a:lnT w="12700" cap="flat" cmpd="sng" algn="ctr">
                      <a:solidFill>
                        <a:srgbClr val="E84A26"/>
                      </a:solidFill>
                      <a:prstDash val="solid"/>
                      <a:round/>
                      <a:headEnd type="none" w="med" len="med"/>
                      <a:tailEnd type="none" w="med" len="med"/>
                    </a:lnT>
                    <a:lnB w="12700" cap="flat" cmpd="sng" algn="ctr">
                      <a:solidFill>
                        <a:srgbClr val="E84A26"/>
                      </a:solidFill>
                      <a:prstDash val="solid"/>
                      <a:round/>
                      <a:headEnd type="none" w="med" len="med"/>
                      <a:tailEnd type="none" w="med" len="med"/>
                    </a:lnB>
                  </a:tcPr>
                </a:tc>
                <a:extLst>
                  <a:ext uri="{0D108BD9-81ED-4DB2-BD59-A6C34878D82A}">
                    <a16:rowId xmlns:a16="http://schemas.microsoft.com/office/drawing/2014/main" val="10085700"/>
                  </a:ext>
                </a:extLst>
              </a:tr>
              <a:tr h="821253">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endParaRPr kumimoji="0" lang="en-US" sz="11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endParaRPr>
                    </a:p>
                  </a:txBody>
                  <a:tcPr anchor="ctr">
                    <a:lnT w="12700" cap="flat" cmpd="sng" algn="ctr">
                      <a:solidFill>
                        <a:srgbClr val="E84A26"/>
                      </a:solidFill>
                      <a:prstDash val="solid"/>
                      <a:round/>
                      <a:headEnd type="none" w="med" len="med"/>
                      <a:tailEnd type="none" w="med" len="med"/>
                    </a:lnT>
                    <a:lnB w="12700" cap="flat" cmpd="sng" algn="ctr">
                      <a:solidFill>
                        <a:srgbClr val="E84A2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r>
                        <a:rPr kumimoji="0" lang="en-US" sz="1800" b="0" i="0" u="none" strike="noStrike" kern="1200" cap="none" spc="0" normalizeH="0" baseline="0" noProof="0" dirty="0">
                          <a:ln>
                            <a:noFill/>
                          </a:ln>
                          <a:solidFill>
                            <a:srgbClr val="E84925"/>
                          </a:solidFill>
                          <a:effectLst/>
                          <a:uLnTx/>
                          <a:uFillTx/>
                          <a:latin typeface="Barlow Condensed SemiBold" panose="00000706000000000000" pitchFamily="2" charset="0"/>
                          <a:ea typeface="+mn-ea"/>
                          <a:cs typeface="+mn-cs"/>
                        </a:rPr>
                        <a:t>GENERATE BUSINESS LEADS</a:t>
                      </a:r>
                    </a:p>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rPr>
                        <a:t>Connect with over 25,000 high-value attendees actively seeking partnerships, procurement and project solutions across the full electricity value chain.</a:t>
                      </a:r>
                    </a:p>
                  </a:txBody>
                  <a:tcPr anchor="ctr">
                    <a:lnT w="12700" cap="flat" cmpd="sng" algn="ctr">
                      <a:solidFill>
                        <a:srgbClr val="E84A26"/>
                      </a:solidFill>
                      <a:prstDash val="solid"/>
                      <a:round/>
                      <a:headEnd type="none" w="med" len="med"/>
                      <a:tailEnd type="none" w="med" len="med"/>
                    </a:lnT>
                    <a:lnB w="12700" cap="flat" cmpd="sng" algn="ctr">
                      <a:solidFill>
                        <a:srgbClr val="E84A26"/>
                      </a:solidFill>
                      <a:prstDash val="solid"/>
                      <a:round/>
                      <a:headEnd type="none" w="med" len="med"/>
                      <a:tailEnd type="none" w="med" len="med"/>
                    </a:lnB>
                  </a:tcPr>
                </a:tc>
                <a:extLst>
                  <a:ext uri="{0D108BD9-81ED-4DB2-BD59-A6C34878D82A}">
                    <a16:rowId xmlns:a16="http://schemas.microsoft.com/office/drawing/2014/main" val="1089859992"/>
                  </a:ext>
                </a:extLst>
              </a:tr>
              <a:tr h="821253">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endParaRPr kumimoji="0" lang="en-US" sz="11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endParaRPr>
                    </a:p>
                  </a:txBody>
                  <a:tcPr anchor="ctr">
                    <a:lnT w="12700" cap="flat" cmpd="sng" algn="ctr">
                      <a:solidFill>
                        <a:srgbClr val="E84A26"/>
                      </a:solidFill>
                      <a:prstDash val="solid"/>
                      <a:round/>
                      <a:headEnd type="none" w="med" len="med"/>
                      <a:tailEnd type="none" w="med" len="med"/>
                    </a:lnT>
                    <a:lnB w="12700" cap="flat" cmpd="sng" algn="ctr">
                      <a:solidFill>
                        <a:srgbClr val="E84A2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r>
                        <a:rPr kumimoji="0" lang="en-US" sz="1800" b="0" i="0" u="none" strike="noStrike" kern="1200" cap="none" spc="0" normalizeH="0" baseline="0" noProof="0" dirty="0">
                          <a:ln>
                            <a:noFill/>
                          </a:ln>
                          <a:solidFill>
                            <a:srgbClr val="E84925"/>
                          </a:solidFill>
                          <a:effectLst/>
                          <a:uLnTx/>
                          <a:uFillTx/>
                          <a:latin typeface="Barlow Condensed SemiBold" panose="00000706000000000000" pitchFamily="2" charset="0"/>
                          <a:ea typeface="+mn-ea"/>
                          <a:cs typeface="+mn-cs"/>
                        </a:rPr>
                        <a:t>UNLOCK INVESTMENT</a:t>
                      </a:r>
                      <a:br>
                        <a:rPr kumimoji="0" lang="en-US" sz="12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rPr>
                      </a:br>
                      <a:r>
                        <a:rPr kumimoji="0" lang="en-US" sz="12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rPr>
                        <a:t>Tap into India’s vast public and private sector investment pipeline to accelerate your business growth.</a:t>
                      </a:r>
                    </a:p>
                  </a:txBody>
                  <a:tcPr anchor="ctr">
                    <a:lnT w="12700" cap="flat" cmpd="sng" algn="ctr">
                      <a:solidFill>
                        <a:srgbClr val="E84A26"/>
                      </a:solidFill>
                      <a:prstDash val="solid"/>
                      <a:round/>
                      <a:headEnd type="none" w="med" len="med"/>
                      <a:tailEnd type="none" w="med" len="med"/>
                    </a:lnT>
                    <a:lnB w="12700" cap="flat" cmpd="sng" algn="ctr">
                      <a:solidFill>
                        <a:srgbClr val="E84A26"/>
                      </a:solidFill>
                      <a:prstDash val="solid"/>
                      <a:round/>
                      <a:headEnd type="none" w="med" len="med"/>
                      <a:tailEnd type="none" w="med" len="med"/>
                    </a:lnB>
                  </a:tcPr>
                </a:tc>
                <a:extLst>
                  <a:ext uri="{0D108BD9-81ED-4DB2-BD59-A6C34878D82A}">
                    <a16:rowId xmlns:a16="http://schemas.microsoft.com/office/drawing/2014/main" val="3759155713"/>
                  </a:ext>
                </a:extLst>
              </a:tr>
              <a:tr h="821253">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endParaRPr kumimoji="0" lang="en-US" sz="11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endParaRPr>
                    </a:p>
                  </a:txBody>
                  <a:tcPr anchor="ctr">
                    <a:lnT w="12700" cap="flat" cmpd="sng" algn="ctr">
                      <a:solidFill>
                        <a:srgbClr val="E84A26"/>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r>
                        <a:rPr kumimoji="0" lang="en-US" sz="1800" b="0" i="0" u="none" strike="noStrike" kern="1200" cap="none" spc="0" normalizeH="0" baseline="0" noProof="0" dirty="0">
                          <a:ln>
                            <a:noFill/>
                          </a:ln>
                          <a:solidFill>
                            <a:srgbClr val="E84925"/>
                          </a:solidFill>
                          <a:effectLst/>
                          <a:uLnTx/>
                          <a:uFillTx/>
                          <a:latin typeface="Barlow Condensed SemiBold" panose="00000706000000000000" pitchFamily="2" charset="0"/>
                          <a:ea typeface="+mn-ea"/>
                          <a:cs typeface="+mn-cs"/>
                        </a:rPr>
                        <a:t>DEMONSTRATE LEADERSHIP</a:t>
                      </a:r>
                    </a:p>
                    <a:p>
                      <a:pPr marL="0" marR="0" lvl="0" indent="0" algn="l" defTabSz="914400" rtl="0" eaLnBrk="1" fontAlgn="auto" latinLnBrk="0" hangingPunct="1">
                        <a:lnSpc>
                          <a:spcPct val="100000"/>
                        </a:lnSpc>
                        <a:spcBef>
                          <a:spcPts val="0"/>
                        </a:spcBef>
                        <a:spcAft>
                          <a:spcPts val="0"/>
                        </a:spcAft>
                        <a:buClr>
                          <a:srgbClr val="E84A26"/>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4D4D4F"/>
                          </a:solidFill>
                          <a:effectLst/>
                          <a:uLnTx/>
                          <a:uFillTx/>
                          <a:latin typeface="Arial Nova" panose="020B0504020202020204" pitchFamily="34" charset="0"/>
                          <a:ea typeface="+mn-ea"/>
                          <a:cs typeface="+mn-cs"/>
                        </a:rPr>
                        <a:t>Strengthen your brand’s global presence as a trusted provider of solutions spanning conventional power, renewables, storage, digital grids and next-generation electricity systems.</a:t>
                      </a:r>
                    </a:p>
                  </a:txBody>
                  <a:tcPr anchor="ctr">
                    <a:lnT w="12700" cap="flat" cmpd="sng" algn="ctr">
                      <a:solidFill>
                        <a:srgbClr val="E84A26"/>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592719072"/>
                  </a:ext>
                </a:extLst>
              </a:tr>
            </a:tbl>
          </a:graphicData>
        </a:graphic>
      </p:graphicFrame>
      <p:pic>
        <p:nvPicPr>
          <p:cNvPr id="33" name="Picture 32" descr="A logo with a black background&#10;&#10;AI-generated content may be incorrect.">
            <a:extLst>
              <a:ext uri="{FF2B5EF4-FFF2-40B4-BE49-F238E27FC236}">
                <a16:creationId xmlns:a16="http://schemas.microsoft.com/office/drawing/2014/main" id="{C6C344A7-31C5-1C4C-AC6C-DDCA4FCEE0EC}"/>
              </a:ext>
            </a:extLst>
          </p:cNvPr>
          <p:cNvPicPr>
            <a:picLocks noChangeAspect="1"/>
          </p:cNvPicPr>
          <p:nvPr/>
        </p:nvPicPr>
        <p:blipFill>
          <a:blip r:embed="rId3"/>
          <a:stretch>
            <a:fillRect/>
          </a:stretch>
        </p:blipFill>
        <p:spPr>
          <a:xfrm>
            <a:off x="746760" y="2565400"/>
            <a:ext cx="457200" cy="457200"/>
          </a:xfrm>
          <a:prstGeom prst="rect">
            <a:avLst/>
          </a:prstGeom>
        </p:spPr>
      </p:pic>
      <p:pic>
        <p:nvPicPr>
          <p:cNvPr id="34" name="Picture 33" descr="A logo with a black background&#10;&#10;AI-generated content may be incorrect.">
            <a:extLst>
              <a:ext uri="{FF2B5EF4-FFF2-40B4-BE49-F238E27FC236}">
                <a16:creationId xmlns:a16="http://schemas.microsoft.com/office/drawing/2014/main" id="{A893B0F0-429B-D233-413C-769AAB327701}"/>
              </a:ext>
            </a:extLst>
          </p:cNvPr>
          <p:cNvPicPr>
            <a:picLocks noChangeAspect="1"/>
          </p:cNvPicPr>
          <p:nvPr/>
        </p:nvPicPr>
        <p:blipFill>
          <a:blip r:embed="rId3"/>
          <a:stretch>
            <a:fillRect/>
          </a:stretch>
        </p:blipFill>
        <p:spPr>
          <a:xfrm>
            <a:off x="746760" y="3419975"/>
            <a:ext cx="457200" cy="457200"/>
          </a:xfrm>
          <a:prstGeom prst="rect">
            <a:avLst/>
          </a:prstGeom>
        </p:spPr>
      </p:pic>
      <p:pic>
        <p:nvPicPr>
          <p:cNvPr id="35" name="Picture 34" descr="A logo with a black background&#10;&#10;AI-generated content may be incorrect.">
            <a:extLst>
              <a:ext uri="{FF2B5EF4-FFF2-40B4-BE49-F238E27FC236}">
                <a16:creationId xmlns:a16="http://schemas.microsoft.com/office/drawing/2014/main" id="{B885F5A1-5FBE-17DD-B8BB-BDCA9E22216F}"/>
              </a:ext>
            </a:extLst>
          </p:cNvPr>
          <p:cNvPicPr>
            <a:picLocks noChangeAspect="1"/>
          </p:cNvPicPr>
          <p:nvPr/>
        </p:nvPicPr>
        <p:blipFill>
          <a:blip r:embed="rId3"/>
          <a:stretch>
            <a:fillRect/>
          </a:stretch>
        </p:blipFill>
        <p:spPr>
          <a:xfrm>
            <a:off x="746760" y="4223248"/>
            <a:ext cx="457200" cy="457200"/>
          </a:xfrm>
          <a:prstGeom prst="rect">
            <a:avLst/>
          </a:prstGeom>
        </p:spPr>
      </p:pic>
      <p:pic>
        <p:nvPicPr>
          <p:cNvPr id="36" name="Picture 35" descr="A logo with a black background&#10;&#10;AI-generated content may be incorrect.">
            <a:extLst>
              <a:ext uri="{FF2B5EF4-FFF2-40B4-BE49-F238E27FC236}">
                <a16:creationId xmlns:a16="http://schemas.microsoft.com/office/drawing/2014/main" id="{C8190C34-5CD9-BB94-6162-78221E87B09D}"/>
              </a:ext>
            </a:extLst>
          </p:cNvPr>
          <p:cNvPicPr>
            <a:picLocks noChangeAspect="1"/>
          </p:cNvPicPr>
          <p:nvPr/>
        </p:nvPicPr>
        <p:blipFill>
          <a:blip r:embed="rId3"/>
          <a:stretch>
            <a:fillRect/>
          </a:stretch>
        </p:blipFill>
        <p:spPr>
          <a:xfrm>
            <a:off x="746760" y="5024610"/>
            <a:ext cx="457200" cy="457200"/>
          </a:xfrm>
          <a:prstGeom prst="rect">
            <a:avLst/>
          </a:prstGeom>
        </p:spPr>
      </p:pic>
      <p:pic>
        <p:nvPicPr>
          <p:cNvPr id="37" name="Picture 36" descr="A logo with a black background&#10;&#10;AI-generated content may be incorrect.">
            <a:extLst>
              <a:ext uri="{FF2B5EF4-FFF2-40B4-BE49-F238E27FC236}">
                <a16:creationId xmlns:a16="http://schemas.microsoft.com/office/drawing/2014/main" id="{E9799E9B-3FBA-1A25-85A0-DC0F92DC987C}"/>
              </a:ext>
            </a:extLst>
          </p:cNvPr>
          <p:cNvPicPr>
            <a:picLocks noChangeAspect="1"/>
          </p:cNvPicPr>
          <p:nvPr/>
        </p:nvPicPr>
        <p:blipFill>
          <a:blip r:embed="rId3"/>
          <a:stretch>
            <a:fillRect/>
          </a:stretch>
        </p:blipFill>
        <p:spPr>
          <a:xfrm>
            <a:off x="746760" y="5869025"/>
            <a:ext cx="457200" cy="457200"/>
          </a:xfrm>
          <a:prstGeom prst="rect">
            <a:avLst/>
          </a:prstGeom>
        </p:spPr>
      </p:pic>
    </p:spTree>
    <p:extLst>
      <p:ext uri="{BB962C8B-B14F-4D97-AF65-F5344CB8AC3E}">
        <p14:creationId xmlns:p14="http://schemas.microsoft.com/office/powerpoint/2010/main" val="2377324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62EB4-BC48-5B43-8C30-B638C861E73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951C817-C0BB-FB98-68CA-CE85A313C890}"/>
              </a:ext>
            </a:extLst>
          </p:cNvPr>
          <p:cNvSpPr>
            <a:spLocks noGrp="1"/>
          </p:cNvSpPr>
          <p:nvPr>
            <p:ph type="body" sz="quarter" idx="10"/>
          </p:nvPr>
        </p:nvSpPr>
        <p:spPr/>
        <p:txBody>
          <a:bodyPr/>
          <a:lstStyle/>
          <a:p>
            <a:r>
              <a:rPr lang="en-US"/>
              <a:t>THEMATIC ZONES</a:t>
            </a:r>
          </a:p>
        </p:txBody>
      </p:sp>
      <p:sp>
        <p:nvSpPr>
          <p:cNvPr id="17" name="Content Placeholder 4">
            <a:extLst>
              <a:ext uri="{FF2B5EF4-FFF2-40B4-BE49-F238E27FC236}">
                <a16:creationId xmlns:a16="http://schemas.microsoft.com/office/drawing/2014/main" id="{AF88C6A2-B19D-30DC-B3E5-12C6902DF456}"/>
              </a:ext>
            </a:extLst>
          </p:cNvPr>
          <p:cNvSpPr txBox="1">
            <a:spLocks/>
          </p:cNvSpPr>
          <p:nvPr/>
        </p:nvSpPr>
        <p:spPr>
          <a:xfrm>
            <a:off x="8956742" y="1880365"/>
            <a:ext cx="2853556" cy="4011671"/>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hangingPunct="0">
              <a:lnSpc>
                <a:spcPct val="100000"/>
              </a:lnSpc>
              <a:spcBef>
                <a:spcPts val="0"/>
              </a:spcBef>
              <a:defRPr/>
            </a:pPr>
            <a:r>
              <a:rPr lang="en-US" sz="2200">
                <a:solidFill>
                  <a:schemeClr val="bg1"/>
                </a:solidFill>
                <a:latin typeface="Barlow Condensed SemiBold" panose="00000706000000000000" pitchFamily="2" charset="0"/>
                <a:cs typeface="+mn-cs"/>
              </a:rPr>
              <a:t>JOIN A COUNTRY PAVILION</a:t>
            </a:r>
          </a:p>
          <a:p>
            <a:pPr lvl="0" hangingPunct="0">
              <a:lnSpc>
                <a:spcPct val="100000"/>
              </a:lnSpc>
              <a:spcBef>
                <a:spcPts val="0"/>
              </a:spcBef>
              <a:defRPr/>
            </a:pPr>
            <a:br>
              <a:rPr kumimoji="0" lang="en-US" sz="1600" b="0" i="0" u="none" strike="noStrike" kern="1200" cap="none" spc="0" normalizeH="0" baseline="0" noProof="0">
                <a:ln>
                  <a:noFill/>
                </a:ln>
                <a:solidFill>
                  <a:schemeClr val="bg1"/>
                </a:solidFill>
                <a:effectLst/>
                <a:uLnTx/>
                <a:uFillTx/>
                <a:latin typeface="Barlow Condensed SemiBold" panose="00000706000000000000" pitchFamily="2" charset="0"/>
                <a:ea typeface="+mn-ea"/>
                <a:cs typeface="+mn-cs"/>
              </a:rPr>
            </a:br>
            <a:r>
              <a:rPr lang="en-US">
                <a:solidFill>
                  <a:schemeClr val="bg1"/>
                </a:solidFill>
                <a:cs typeface="+mn-cs"/>
              </a:rPr>
              <a:t>Showcase your national capabilities on a global stage. Exhibiting within a Country Pavilion elevates your visibility, strengthens bilateral trade links and connects you with Indian buyers seeking trusted international partners. Ideal for trade bodies, government delegations and export focused suppliers.</a:t>
            </a:r>
            <a:endParaRPr kumimoji="0" lang="en-GB" sz="1600" b="1" i="0" u="none" strike="noStrike" kern="1200" cap="none" spc="0" normalizeH="0" baseline="0" noProof="0">
              <a:ln>
                <a:noFill/>
              </a:ln>
              <a:solidFill>
                <a:schemeClr val="bg1"/>
              </a:solidFill>
              <a:effectLst/>
              <a:uLnTx/>
              <a:uFillTx/>
              <a:latin typeface="Arial Nova" panose="020B0504020202020204" pitchFamily="34" charset="0"/>
              <a:ea typeface="+mn-ea"/>
              <a:cs typeface="+mn-cs"/>
            </a:endParaRPr>
          </a:p>
        </p:txBody>
      </p:sp>
      <p:graphicFrame>
        <p:nvGraphicFramePr>
          <p:cNvPr id="3" name="Table 2">
            <a:extLst>
              <a:ext uri="{FF2B5EF4-FFF2-40B4-BE49-F238E27FC236}">
                <a16:creationId xmlns:a16="http://schemas.microsoft.com/office/drawing/2014/main" id="{8336D2DB-440A-49D7-87BD-46615E084A6F}"/>
              </a:ext>
            </a:extLst>
          </p:cNvPr>
          <p:cNvGraphicFramePr>
            <a:graphicFrameLocks noGrp="1"/>
          </p:cNvGraphicFramePr>
          <p:nvPr>
            <p:extLst>
              <p:ext uri="{D42A27DB-BD31-4B8C-83A1-F6EECF244321}">
                <p14:modId xmlns:p14="http://schemas.microsoft.com/office/powerpoint/2010/main" val="3614454757"/>
              </p:ext>
            </p:extLst>
          </p:nvPr>
        </p:nvGraphicFramePr>
        <p:xfrm>
          <a:off x="655207" y="2337393"/>
          <a:ext cx="10487358" cy="3959354"/>
        </p:xfrm>
        <a:graphic>
          <a:graphicData uri="http://schemas.openxmlformats.org/drawingml/2006/table">
            <a:tbl>
              <a:tblPr firstRow="1" bandRow="1">
                <a:tableStyleId>{073A0DAA-6AF3-43AB-8588-CEC1D06C72B9}</a:tableStyleId>
              </a:tblPr>
              <a:tblGrid>
                <a:gridCol w="3763099">
                  <a:extLst>
                    <a:ext uri="{9D8B030D-6E8A-4147-A177-3AD203B41FA5}">
                      <a16:colId xmlns:a16="http://schemas.microsoft.com/office/drawing/2014/main" val="31849976"/>
                    </a:ext>
                  </a:extLst>
                </a:gridCol>
                <a:gridCol w="6724259">
                  <a:extLst>
                    <a:ext uri="{9D8B030D-6E8A-4147-A177-3AD203B41FA5}">
                      <a16:colId xmlns:a16="http://schemas.microsoft.com/office/drawing/2014/main" val="2319643408"/>
                    </a:ext>
                  </a:extLst>
                </a:gridCol>
              </a:tblGrid>
              <a:tr h="550520">
                <a:tc>
                  <a:txBody>
                    <a:bodyPr/>
                    <a:lstStyle/>
                    <a:p>
                      <a:pPr algn="ctr"/>
                      <a:r>
                        <a:rPr lang="en-GB" sz="2000" b="1" kern="1200">
                          <a:solidFill>
                            <a:schemeClr val="bg1"/>
                          </a:solidFill>
                          <a:latin typeface="Barlow Condensed Medium"/>
                          <a:ea typeface="+mn-ea"/>
                          <a:cs typeface="Arial"/>
                        </a:rPr>
                        <a:t>THEMATIC ZONE</a:t>
                      </a:r>
                    </a:p>
                  </a:txBody>
                  <a:tcPr anchor="ctr">
                    <a:solidFill>
                      <a:srgbClr val="093E5E"/>
                    </a:solidFill>
                  </a:tcPr>
                </a:tc>
                <a:tc>
                  <a:txBody>
                    <a:bodyPr/>
                    <a:lstStyle/>
                    <a:p>
                      <a:pPr algn="ctr"/>
                      <a:r>
                        <a:rPr lang="en-GB" sz="2000" b="1" kern="1200">
                          <a:solidFill>
                            <a:schemeClr val="bg1"/>
                          </a:solidFill>
                          <a:latin typeface="Barlow Condensed Medium"/>
                          <a:ea typeface="+mn-ea"/>
                          <a:cs typeface="Arial"/>
                        </a:rPr>
                        <a:t>DESCRIPTION</a:t>
                      </a:r>
                    </a:p>
                  </a:txBody>
                  <a:tcPr anchor="ctr">
                    <a:solidFill>
                      <a:srgbClr val="093E5E"/>
                    </a:solidFill>
                  </a:tcPr>
                </a:tc>
                <a:extLst>
                  <a:ext uri="{0D108BD9-81ED-4DB2-BD59-A6C34878D82A}">
                    <a16:rowId xmlns:a16="http://schemas.microsoft.com/office/drawing/2014/main" val="3552177430"/>
                  </a:ext>
                </a:extLst>
              </a:tr>
              <a:tr h="568139">
                <a:tc>
                  <a:txBody>
                    <a:bodyPr/>
                    <a:lstStyle/>
                    <a:p>
                      <a:pPr marL="0" algn="ctr" defTabSz="914400" rtl="0" eaLnBrk="1" fontAlgn="ctr" latinLnBrk="0" hangingPunct="1">
                        <a:buNone/>
                      </a:pPr>
                      <a:r>
                        <a:rPr lang="en-US" sz="1200" b="1" kern="1200">
                          <a:solidFill>
                            <a:srgbClr val="163E64"/>
                          </a:solidFill>
                          <a:latin typeface="Arial Nova"/>
                          <a:ea typeface="+mn-ea"/>
                          <a:cs typeface="+mn-cs"/>
                        </a:rPr>
                        <a:t>Power Storage &amp; E-Mobility Zone</a:t>
                      </a:r>
                    </a:p>
                  </a:txBody>
                  <a:tcPr anchor="ctr">
                    <a:solidFill>
                      <a:srgbClr val="E7E7E7"/>
                    </a:solidFill>
                  </a:tcPr>
                </a:tc>
                <a:tc>
                  <a:txBody>
                    <a:bodyPr/>
                    <a:lstStyle/>
                    <a:p>
                      <a:pPr marL="0" algn="l" defTabSz="914400" rtl="0" eaLnBrk="1" fontAlgn="ctr" latinLnBrk="0" hangingPunct="1">
                        <a:buNone/>
                      </a:pPr>
                      <a:r>
                        <a:rPr kumimoji="0" lang="en-US" sz="1000" b="0" i="0" u="none" strike="noStrike" kern="1200" cap="none" spc="0" normalizeH="0" baseline="0">
                          <a:ln>
                            <a:noFill/>
                          </a:ln>
                          <a:solidFill>
                            <a:srgbClr val="4D4D4F"/>
                          </a:solidFill>
                          <a:effectLst/>
                          <a:uLnTx/>
                          <a:uFillTx/>
                          <a:latin typeface="Arial Nova" panose="020B0504020202020204" pitchFamily="34" charset="0"/>
                          <a:ea typeface="+mn-ea"/>
                          <a:cs typeface="+mn-cs"/>
                        </a:rPr>
                        <a:t>Showcasing advanced storage systems, battery technologies and EV-charging innovations enabling grid stability, backup power and the expansion of electric mobility ecosystem. This zone brings together solution providers accelerating the shift towards a cleaner, smarter transportation future.</a:t>
                      </a:r>
                    </a:p>
                  </a:txBody>
                  <a:tcPr anchor="ctr">
                    <a:solidFill>
                      <a:srgbClr val="E7E7E7"/>
                    </a:solidFill>
                  </a:tcPr>
                </a:tc>
                <a:extLst>
                  <a:ext uri="{0D108BD9-81ED-4DB2-BD59-A6C34878D82A}">
                    <a16:rowId xmlns:a16="http://schemas.microsoft.com/office/drawing/2014/main" val="3534475802"/>
                  </a:ext>
                </a:extLst>
              </a:tr>
              <a:tr h="568139">
                <a:tc>
                  <a:txBody>
                    <a:bodyPr/>
                    <a:lstStyle/>
                    <a:p>
                      <a:pPr marL="0" algn="ctr" defTabSz="914400" rtl="0" eaLnBrk="1" fontAlgn="ctr" latinLnBrk="0" hangingPunct="1">
                        <a:buNone/>
                      </a:pPr>
                      <a:r>
                        <a:rPr lang="en-US" sz="1200" b="1" kern="1200">
                          <a:solidFill>
                            <a:srgbClr val="163E64"/>
                          </a:solidFill>
                          <a:latin typeface="Arial Nova"/>
                          <a:ea typeface="+mn-ea"/>
                          <a:cs typeface="+mn-cs"/>
                        </a:rPr>
                        <a:t>Renewable &amp; Clean Energy Zone</a:t>
                      </a:r>
                    </a:p>
                  </a:txBody>
                  <a:tcPr anchor="ctr">
                    <a:solidFill>
                      <a:srgbClr val="CBCBCB"/>
                    </a:solidFill>
                  </a:tcPr>
                </a:tc>
                <a:tc>
                  <a:txBody>
                    <a:bodyPr/>
                    <a:lstStyle/>
                    <a:p>
                      <a:pPr marL="0" algn="l" defTabSz="914400" rtl="0" eaLnBrk="1" fontAlgn="ctr" latinLnBrk="0" hangingPunct="1">
                        <a:buNone/>
                      </a:pPr>
                      <a:r>
                        <a:rPr kumimoji="0" lang="en-US" sz="1000" b="0" i="0" u="none" strike="noStrike" kern="1200" cap="none" spc="0" normalizeH="0" baseline="0">
                          <a:ln>
                            <a:noFill/>
                          </a:ln>
                          <a:solidFill>
                            <a:srgbClr val="4D4D4F"/>
                          </a:solidFill>
                          <a:effectLst/>
                          <a:uLnTx/>
                          <a:uFillTx/>
                          <a:latin typeface="Arial Nova" panose="020B0504020202020204" pitchFamily="34" charset="0"/>
                          <a:ea typeface="+mn-ea"/>
                          <a:cs typeface="+mn-cs"/>
                        </a:rPr>
                        <a:t>A dedicated hub for solar, wind, hydro, biomass and green hydrogen technologies powering India’s clean energy transition. Exhibitors here will highlight scalable solutions and next-generation technologies driving low-carbon, sustainable and resilient electricity generation.</a:t>
                      </a:r>
                    </a:p>
                  </a:txBody>
                  <a:tcPr anchor="ctr">
                    <a:solidFill>
                      <a:srgbClr val="CBCBCB"/>
                    </a:solidFill>
                  </a:tcPr>
                </a:tc>
                <a:extLst>
                  <a:ext uri="{0D108BD9-81ED-4DB2-BD59-A6C34878D82A}">
                    <a16:rowId xmlns:a16="http://schemas.microsoft.com/office/drawing/2014/main" val="1273248296"/>
                  </a:ext>
                </a:extLst>
              </a:tr>
              <a:tr h="568139">
                <a:tc>
                  <a:txBody>
                    <a:bodyPr/>
                    <a:lstStyle/>
                    <a:p>
                      <a:pPr marL="0" algn="ctr" defTabSz="914400" rtl="0" eaLnBrk="1" fontAlgn="ctr" latinLnBrk="0" hangingPunct="1">
                        <a:buNone/>
                      </a:pPr>
                      <a:r>
                        <a:rPr lang="en-US" sz="1200" b="1" kern="1200">
                          <a:solidFill>
                            <a:srgbClr val="163E64"/>
                          </a:solidFill>
                          <a:latin typeface="Arial Nova"/>
                          <a:ea typeface="+mn-ea"/>
                          <a:cs typeface="+mn-cs"/>
                        </a:rPr>
                        <a:t>Transmission Zone</a:t>
                      </a:r>
                    </a:p>
                  </a:txBody>
                  <a:tcPr anchor="ctr">
                    <a:solidFill>
                      <a:srgbClr val="E7E7E7"/>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a:ln>
                            <a:noFill/>
                          </a:ln>
                          <a:solidFill>
                            <a:srgbClr val="4D4D4F"/>
                          </a:solidFill>
                          <a:effectLst/>
                          <a:uLnTx/>
                          <a:uFillTx/>
                          <a:latin typeface="Arial Nova" panose="020B0504020202020204" pitchFamily="34" charset="0"/>
                          <a:ea typeface="+mn-ea"/>
                          <a:cs typeface="+mn-cs"/>
                        </a:rPr>
                        <a:t>Focused on the infrastructure that powers long-distance electricity flow, this zone features transmission towers, conductors, substations, and high-voltage technologies essential to a reliable and modern grid. Ideal for those shaping the backbone of India’s power network.</a:t>
                      </a:r>
                      <a:endParaRPr kumimoji="0" lang="en-US" sz="1000" b="1" i="0" u="none" strike="noStrike" kern="1200" cap="none" spc="0" normalizeH="0" baseline="0">
                        <a:ln>
                          <a:noFill/>
                        </a:ln>
                        <a:solidFill>
                          <a:srgbClr val="163E64"/>
                        </a:solidFill>
                        <a:effectLst/>
                        <a:uLnTx/>
                        <a:uFillTx/>
                        <a:latin typeface="Arial Nova"/>
                        <a:ea typeface="+mn-ea"/>
                        <a:cs typeface="Arial"/>
                      </a:endParaRPr>
                    </a:p>
                  </a:txBody>
                  <a:tcPr anchor="ctr">
                    <a:solidFill>
                      <a:srgbClr val="E7E7E7"/>
                    </a:solidFill>
                  </a:tcPr>
                </a:tc>
                <a:extLst>
                  <a:ext uri="{0D108BD9-81ED-4DB2-BD59-A6C34878D82A}">
                    <a16:rowId xmlns:a16="http://schemas.microsoft.com/office/drawing/2014/main" val="1933522007"/>
                  </a:ext>
                </a:extLst>
              </a:tr>
              <a:tr h="568139">
                <a:tc>
                  <a:txBody>
                    <a:bodyPr/>
                    <a:lstStyle/>
                    <a:p>
                      <a:pPr marL="0" algn="ctr" defTabSz="914400" rtl="0" eaLnBrk="1" fontAlgn="ctr" latinLnBrk="0" hangingPunct="1">
                        <a:buNone/>
                      </a:pPr>
                      <a:r>
                        <a:rPr lang="en-US" sz="1200" b="1" kern="1200">
                          <a:solidFill>
                            <a:srgbClr val="163E64"/>
                          </a:solidFill>
                          <a:latin typeface="Arial Nova"/>
                          <a:ea typeface="+mn-ea"/>
                          <a:cs typeface="+mn-cs"/>
                        </a:rPr>
                        <a:t>Power Generation Zone</a:t>
                      </a:r>
                    </a:p>
                  </a:txBody>
                  <a:tcPr anchor="ctr">
                    <a:solidFill>
                      <a:srgbClr val="CBCBCB"/>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a:ln>
                            <a:noFill/>
                          </a:ln>
                          <a:solidFill>
                            <a:srgbClr val="4D4D4F"/>
                          </a:solidFill>
                          <a:effectLst/>
                          <a:uLnTx/>
                          <a:uFillTx/>
                          <a:latin typeface="Arial Nova" panose="020B0504020202020204" pitchFamily="34" charset="0"/>
                          <a:ea typeface="+mn-ea"/>
                          <a:cs typeface="+mn-cs"/>
                        </a:rPr>
                        <a:t>Where traditional and emerging power technologies converge — from turbines, boilers and generators to nuclear, hydrogen and other low-carbon systems. This zone showcases solutions unlocking higher efficiency, reliability and performance in electricity production.</a:t>
                      </a:r>
                      <a:endParaRPr kumimoji="0" lang="en-US" sz="1000" b="1" i="0" u="none" strike="noStrike" kern="1200" cap="none" spc="0" normalizeH="0" baseline="0">
                        <a:ln>
                          <a:noFill/>
                        </a:ln>
                        <a:solidFill>
                          <a:srgbClr val="163E64"/>
                        </a:solidFill>
                        <a:effectLst/>
                        <a:uLnTx/>
                        <a:uFillTx/>
                        <a:latin typeface="Arial Nova"/>
                        <a:ea typeface="+mn-ea"/>
                        <a:cs typeface="Arial"/>
                      </a:endParaRPr>
                    </a:p>
                  </a:txBody>
                  <a:tcPr anchor="ctr">
                    <a:solidFill>
                      <a:srgbClr val="CBCBCB"/>
                    </a:solidFill>
                  </a:tcPr>
                </a:tc>
                <a:extLst>
                  <a:ext uri="{0D108BD9-81ED-4DB2-BD59-A6C34878D82A}">
                    <a16:rowId xmlns:a16="http://schemas.microsoft.com/office/drawing/2014/main" val="2870842081"/>
                  </a:ext>
                </a:extLst>
              </a:tr>
              <a:tr h="568139">
                <a:tc>
                  <a:txBody>
                    <a:bodyPr/>
                    <a:lstStyle/>
                    <a:p>
                      <a:pPr marL="0" algn="ctr" defTabSz="914400" rtl="0" eaLnBrk="1" fontAlgn="ctr" latinLnBrk="0" hangingPunct="1">
                        <a:buNone/>
                      </a:pPr>
                      <a:r>
                        <a:rPr lang="en-US" sz="1200" b="1" kern="1200">
                          <a:solidFill>
                            <a:srgbClr val="163E64"/>
                          </a:solidFill>
                          <a:latin typeface="Arial Nova"/>
                          <a:ea typeface="+mn-ea"/>
                          <a:cs typeface="+mn-cs"/>
                        </a:rPr>
                        <a:t>Distribution &amp; Smart Grid Zone</a:t>
                      </a:r>
                    </a:p>
                  </a:txBody>
                  <a:tcPr anchor="ctr">
                    <a:solidFill>
                      <a:srgbClr val="E7E7E7"/>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a:ln>
                            <a:noFill/>
                          </a:ln>
                          <a:solidFill>
                            <a:srgbClr val="4D4D4F"/>
                          </a:solidFill>
                          <a:effectLst/>
                          <a:uLnTx/>
                          <a:uFillTx/>
                          <a:latin typeface="Arial Nova" panose="020B0504020202020204" pitchFamily="34" charset="0"/>
                          <a:ea typeface="+mn-ea"/>
                          <a:cs typeface="+mn-cs"/>
                        </a:rPr>
                        <a:t>A showcase of cutting-edge distribution, metering, automation, and control technologies powering real-time, data-driven electricity delivery. This zone highlights smart grid solutions that improve efficiency, reduce losses, and enable a more connected and intelligent power ecosystem.</a:t>
                      </a:r>
                      <a:endParaRPr kumimoji="0" lang="en-US" sz="1000" b="1" i="0" u="none" strike="noStrike" kern="1200" cap="none" spc="0" normalizeH="0" baseline="0">
                        <a:ln>
                          <a:noFill/>
                        </a:ln>
                        <a:solidFill>
                          <a:srgbClr val="163E64"/>
                        </a:solidFill>
                        <a:effectLst/>
                        <a:uLnTx/>
                        <a:uFillTx/>
                        <a:latin typeface="Arial Nova"/>
                        <a:ea typeface="+mn-ea"/>
                        <a:cs typeface="Arial"/>
                      </a:endParaRPr>
                    </a:p>
                  </a:txBody>
                  <a:tcPr anchor="ctr">
                    <a:solidFill>
                      <a:srgbClr val="E7E7E7"/>
                    </a:solidFill>
                  </a:tcPr>
                </a:tc>
                <a:extLst>
                  <a:ext uri="{0D108BD9-81ED-4DB2-BD59-A6C34878D82A}">
                    <a16:rowId xmlns:a16="http://schemas.microsoft.com/office/drawing/2014/main" val="697515456"/>
                  </a:ext>
                </a:extLst>
              </a:tr>
              <a:tr h="568139">
                <a:tc>
                  <a:txBody>
                    <a:bodyPr/>
                    <a:lstStyle/>
                    <a:p>
                      <a:pPr marL="0" algn="ctr" defTabSz="914400" rtl="0" eaLnBrk="1" fontAlgn="ctr" latinLnBrk="0" hangingPunct="1">
                        <a:buNone/>
                      </a:pPr>
                      <a:r>
                        <a:rPr lang="en-US" sz="1200" b="1" kern="1200">
                          <a:solidFill>
                            <a:srgbClr val="163E64"/>
                          </a:solidFill>
                          <a:latin typeface="Arial Nova"/>
                          <a:ea typeface="+mn-ea"/>
                          <a:cs typeface="+mn-cs"/>
                        </a:rPr>
                        <a:t>Energy Innovation &amp; Start up Zone</a:t>
                      </a:r>
                    </a:p>
                  </a:txBody>
                  <a:tcPr anchor="ctr">
                    <a:solidFill>
                      <a:srgbClr val="CBCBCB"/>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a:ln>
                            <a:noFill/>
                          </a:ln>
                          <a:solidFill>
                            <a:srgbClr val="4D4D4F"/>
                          </a:solidFill>
                          <a:effectLst/>
                          <a:uLnTx/>
                          <a:uFillTx/>
                          <a:latin typeface="Arial Nova" panose="020B0504020202020204" pitchFamily="34" charset="0"/>
                          <a:ea typeface="+mn-ea"/>
                          <a:cs typeface="+mn-cs"/>
                        </a:rPr>
                        <a:t>A launchpad for disruptive ideas and breakthrough technologies, bringing together startups, R&amp;D pioneers and digital innovators shaping the future of electricity. This is where next-gen solutions, bold thinking and new business models redefine the power sector.</a:t>
                      </a:r>
                      <a:endParaRPr kumimoji="0" lang="en-US" sz="1000" b="1" i="0" u="none" strike="noStrike" kern="1200" cap="none" spc="0" normalizeH="0" baseline="0">
                        <a:ln>
                          <a:noFill/>
                        </a:ln>
                        <a:solidFill>
                          <a:srgbClr val="163E64"/>
                        </a:solidFill>
                        <a:effectLst/>
                        <a:uLnTx/>
                        <a:uFillTx/>
                        <a:latin typeface="Arial Nova"/>
                        <a:ea typeface="+mn-ea"/>
                        <a:cs typeface="Arial"/>
                      </a:endParaRPr>
                    </a:p>
                  </a:txBody>
                  <a:tcPr anchor="ctr">
                    <a:solidFill>
                      <a:srgbClr val="CBCBCB"/>
                    </a:solidFill>
                  </a:tcPr>
                </a:tc>
                <a:extLst>
                  <a:ext uri="{0D108BD9-81ED-4DB2-BD59-A6C34878D82A}">
                    <a16:rowId xmlns:a16="http://schemas.microsoft.com/office/drawing/2014/main" val="4108656212"/>
                  </a:ext>
                </a:extLst>
              </a:tr>
            </a:tbl>
          </a:graphicData>
        </a:graphic>
      </p:graphicFrame>
      <p:sp>
        <p:nvSpPr>
          <p:cNvPr id="4" name="Content Placeholder 4">
            <a:extLst>
              <a:ext uri="{FF2B5EF4-FFF2-40B4-BE49-F238E27FC236}">
                <a16:creationId xmlns:a16="http://schemas.microsoft.com/office/drawing/2014/main" id="{DA8E17B1-8780-D7D6-BC92-B7BD96365671}"/>
              </a:ext>
            </a:extLst>
          </p:cNvPr>
          <p:cNvSpPr txBox="1">
            <a:spLocks/>
          </p:cNvSpPr>
          <p:nvPr/>
        </p:nvSpPr>
        <p:spPr>
          <a:xfrm>
            <a:off x="628403" y="1381760"/>
            <a:ext cx="10582141" cy="81542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606B7A"/>
                </a:solidFill>
                <a:latin typeface="Arial Nova"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500">
                <a:solidFill>
                  <a:srgbClr val="4D4D4F"/>
                </a:solidFill>
                <a:cs typeface="+mn-cs"/>
              </a:rPr>
              <a:t>The Bharat Electricity Summit will play host to six thematic zones, designed to enable companies to demonstrate their flagship technologies and solutions within their most relevant area of the value chain. These zones will function as convergence points for the summit’s principal themes, facilitating engagement among industry stakeholders.</a:t>
            </a:r>
          </a:p>
        </p:txBody>
      </p:sp>
    </p:spTree>
    <p:extLst>
      <p:ext uri="{BB962C8B-B14F-4D97-AF65-F5344CB8AC3E}">
        <p14:creationId xmlns:p14="http://schemas.microsoft.com/office/powerpoint/2010/main" val="25592336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5c8256e-c48d-46fe-a1a7-d963864116d0" xsi:nil="true"/>
    <lcf76f155ced4ddcb4097134ff3c332f xmlns="580b2653-2a6f-4245-916b-87035e383f1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709929DCD0EE444950B7A593C3DE464" ma:contentTypeVersion="16" ma:contentTypeDescription="Create a new document." ma:contentTypeScope="" ma:versionID="d24544646678b341446f08552dadad60">
  <xsd:schema xmlns:xsd="http://www.w3.org/2001/XMLSchema" xmlns:xs="http://www.w3.org/2001/XMLSchema" xmlns:p="http://schemas.microsoft.com/office/2006/metadata/properties" xmlns:ns2="580b2653-2a6f-4245-916b-87035e383f1a" xmlns:ns3="e5c8256e-c48d-46fe-a1a7-d963864116d0" targetNamespace="http://schemas.microsoft.com/office/2006/metadata/properties" ma:root="true" ma:fieldsID="fef6597bfee7825b4cf38596a783aebf" ns2:_="" ns3:_="">
    <xsd:import namespace="580b2653-2a6f-4245-916b-87035e383f1a"/>
    <xsd:import namespace="e5c8256e-c48d-46fe-a1a7-d963864116d0"/>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0b2653-2a6f-4245-916b-87035e383f1a"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88d0f230-8c22-4e9e-affb-a464a7e90594"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5c8256e-c48d-46fe-a1a7-d963864116d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558ab5c3-e20b-425b-9554-8abf36daeb5b}" ma:internalName="TaxCatchAll" ma:showField="CatchAllData" ma:web="e5c8256e-c48d-46fe-a1a7-d963864116d0">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76A55F-758C-4C88-9F6C-D796DA6E3BF8}">
  <ds:schemaRefs>
    <ds:schemaRef ds:uri="http://schemas.microsoft.com/sharepoint/v3/contenttype/forms"/>
  </ds:schemaRefs>
</ds:datastoreItem>
</file>

<file path=customXml/itemProps2.xml><?xml version="1.0" encoding="utf-8"?>
<ds:datastoreItem xmlns:ds="http://schemas.openxmlformats.org/officeDocument/2006/customXml" ds:itemID="{D66278D4-4D56-44DD-A724-68E935DB6EFE}">
  <ds:schemaRefs>
    <ds:schemaRef ds:uri="http://schemas.openxmlformats.org/package/2006/metadata/core-properties"/>
    <ds:schemaRef ds:uri="http://schemas.microsoft.com/office/2006/metadata/properties"/>
    <ds:schemaRef ds:uri="http://purl.org/dc/dcmitype/"/>
    <ds:schemaRef ds:uri="http://www.w3.org/XML/1998/namespace"/>
    <ds:schemaRef ds:uri="http://purl.org/dc/elements/1.1/"/>
    <ds:schemaRef ds:uri="580b2653-2a6f-4245-916b-87035e383f1a"/>
    <ds:schemaRef ds:uri="http://schemas.microsoft.com/office/2006/documentManagement/types"/>
    <ds:schemaRef ds:uri="http://purl.org/dc/terms/"/>
    <ds:schemaRef ds:uri="http://schemas.microsoft.com/office/infopath/2007/PartnerControls"/>
    <ds:schemaRef ds:uri="e5c8256e-c48d-46fe-a1a7-d963864116d0"/>
  </ds:schemaRefs>
</ds:datastoreItem>
</file>

<file path=customXml/itemProps3.xml><?xml version="1.0" encoding="utf-8"?>
<ds:datastoreItem xmlns:ds="http://schemas.openxmlformats.org/officeDocument/2006/customXml" ds:itemID="{F43D75B1-B660-47B5-9542-C2C349F6B15A}">
  <ds:schemaRefs>
    <ds:schemaRef ds:uri="580b2653-2a6f-4245-916b-87035e383f1a"/>
    <ds:schemaRef ds:uri="e5c8256e-c48d-46fe-a1a7-d963864116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1046</TotalTime>
  <Words>2936</Words>
  <Application>Microsoft Office PowerPoint</Application>
  <PresentationFormat>Widescreen</PresentationFormat>
  <Paragraphs>168</Paragraphs>
  <Slides>13</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Aptos</vt:lpstr>
      <vt:lpstr>Arial</vt:lpstr>
      <vt:lpstr>Arial Nova</vt:lpstr>
      <vt:lpstr>Barlow Condensed Medium</vt:lpstr>
      <vt:lpstr>Barlow Condensed SemiBold</vt:lpstr>
      <vt:lpstr>Graphik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Gilda Castro Rios</dc:creator>
  <cp:lastModifiedBy>Tarun Marwah</cp:lastModifiedBy>
  <cp:revision>72</cp:revision>
  <cp:lastPrinted>2025-09-30T05:31:13Z</cp:lastPrinted>
  <dcterms:created xsi:type="dcterms:W3CDTF">2025-09-17T12:03:31Z</dcterms:created>
  <dcterms:modified xsi:type="dcterms:W3CDTF">2025-12-04T04:52:28Z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0x010100C709929DCD0EE444950B7A593C3DE464</vt:lpwstr>
  </property>
  <property fmtid="{D5CDD505-2E9C-101B-9397-08002B2CF9AE}" pid="3" name="MediaServiceImageTags">
    <vt:lpwstr/>
  </property>
</Properties>
</file>